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8"/>
  </p:notesMasterIdLst>
  <p:sldIdLst>
    <p:sldId id="256" r:id="rId2"/>
    <p:sldId id="258" r:id="rId3"/>
    <p:sldId id="283" r:id="rId4"/>
    <p:sldId id="259" r:id="rId5"/>
    <p:sldId id="260" r:id="rId6"/>
    <p:sldId id="273" r:id="rId7"/>
    <p:sldId id="261" r:id="rId8"/>
    <p:sldId id="262" r:id="rId9"/>
    <p:sldId id="272" r:id="rId10"/>
    <p:sldId id="263" r:id="rId11"/>
    <p:sldId id="270" r:id="rId12"/>
    <p:sldId id="264" r:id="rId13"/>
    <p:sldId id="282" r:id="rId14"/>
    <p:sldId id="266" r:id="rId15"/>
    <p:sldId id="269" r:id="rId16"/>
    <p:sldId id="271" r:id="rId17"/>
    <p:sldId id="281" r:id="rId18"/>
    <p:sldId id="267" r:id="rId19"/>
    <p:sldId id="268"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wasniak, Kelsey" initials="KK" lastIdx="6" clrIdx="0">
    <p:extLst>
      <p:ext uri="{19B8F6BF-5375-455C-9EA6-DF929625EA0E}">
        <p15:presenceInfo xmlns:p15="http://schemas.microsoft.com/office/powerpoint/2012/main" userId="S-1-5-21-1466045628-881665582-335421608-51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1A2F"/>
    <a:srgbClr val="191849"/>
    <a:srgbClr val="636466"/>
    <a:srgbClr val="F7941D"/>
    <a:srgbClr val="8DC73F"/>
    <a:srgbClr val="012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2"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1E68C-F9B2-4CF3-B7AD-1895FCC854FA}"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4BC37-E52D-4C1B-BFDE-5781DD94A59E}" type="slidenum">
              <a:rPr lang="en-US" smtClean="0"/>
              <a:t>‹#›</a:t>
            </a:fld>
            <a:endParaRPr lang="en-US"/>
          </a:p>
        </p:txBody>
      </p:sp>
    </p:spTree>
    <p:extLst>
      <p:ext uri="{BB962C8B-B14F-4D97-AF65-F5344CB8AC3E}">
        <p14:creationId xmlns:p14="http://schemas.microsoft.com/office/powerpoint/2010/main" val="311324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be turning off our cameras during the webinar. We will come back on for Q&amp;A at the end. </a:t>
            </a:r>
          </a:p>
        </p:txBody>
      </p:sp>
      <p:sp>
        <p:nvSpPr>
          <p:cNvPr id="4" name="Slide Number Placeholder 3"/>
          <p:cNvSpPr>
            <a:spLocks noGrp="1"/>
          </p:cNvSpPr>
          <p:nvPr>
            <p:ph type="sldNum" sz="quarter" idx="5"/>
          </p:nvPr>
        </p:nvSpPr>
        <p:spPr/>
        <p:txBody>
          <a:bodyPr/>
          <a:lstStyle/>
          <a:p>
            <a:fld id="{0DD4BC37-E52D-4C1B-BFDE-5781DD94A59E}" type="slidenum">
              <a:rPr lang="en-US" smtClean="0"/>
              <a:t>2</a:t>
            </a:fld>
            <a:endParaRPr lang="en-US"/>
          </a:p>
        </p:txBody>
      </p:sp>
    </p:spTree>
    <p:extLst>
      <p:ext uri="{BB962C8B-B14F-4D97-AF65-F5344CB8AC3E}">
        <p14:creationId xmlns:p14="http://schemas.microsoft.com/office/powerpoint/2010/main" val="139661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1C1D"/>
                </a:solidFill>
                <a:effectLst/>
                <a:latin typeface="Slack-Lato"/>
              </a:rPr>
              <a:t>The School Safety &amp; Security Learning Lab is within our exhibit hall. This educational opportunity will allow attendees to walk and learn at their own pace in a self-guided experience. </a:t>
            </a:r>
            <a:r>
              <a:rPr lang="en-US" b="0" i="0">
                <a:solidFill>
                  <a:srgbClr val="1D1C1D"/>
                </a:solidFill>
                <a:effectLst/>
                <a:latin typeface="Slack-Lato"/>
              </a:rPr>
              <a:t>Visitors can spend time in our Learning Lounge as well to talk to partners who supply solutions vital to school safety and security.</a:t>
            </a:r>
            <a:endParaRPr lang="en-US"/>
          </a:p>
        </p:txBody>
      </p:sp>
      <p:sp>
        <p:nvSpPr>
          <p:cNvPr id="4" name="Slide Number Placeholder 3"/>
          <p:cNvSpPr>
            <a:spLocks noGrp="1"/>
          </p:cNvSpPr>
          <p:nvPr>
            <p:ph type="sldNum" sz="quarter" idx="5"/>
          </p:nvPr>
        </p:nvSpPr>
        <p:spPr/>
        <p:txBody>
          <a:bodyPr/>
          <a:lstStyle/>
          <a:p>
            <a:fld id="{0DD4BC37-E52D-4C1B-BFDE-5781DD94A59E}" type="slidenum">
              <a:rPr lang="en-US" smtClean="0"/>
              <a:t>9</a:t>
            </a:fld>
            <a:endParaRPr lang="en-US"/>
          </a:p>
        </p:txBody>
      </p:sp>
    </p:spTree>
    <p:extLst>
      <p:ext uri="{BB962C8B-B14F-4D97-AF65-F5344CB8AC3E}">
        <p14:creationId xmlns:p14="http://schemas.microsoft.com/office/powerpoint/2010/main" val="108539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4BC37-E52D-4C1B-BFDE-5781DD94A59E}" type="slidenum">
              <a:rPr lang="en-US" smtClean="0"/>
              <a:t>13</a:t>
            </a:fld>
            <a:endParaRPr lang="en-US"/>
          </a:p>
        </p:txBody>
      </p:sp>
    </p:spTree>
    <p:extLst>
      <p:ext uri="{BB962C8B-B14F-4D97-AF65-F5344CB8AC3E}">
        <p14:creationId xmlns:p14="http://schemas.microsoft.com/office/powerpoint/2010/main" val="102688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accent5">
                <a:lumMod val="50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0F1A2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91849"/>
            </a:solidFill>
            <a:ln>
              <a:noFill/>
            </a:ln>
          </p:spPr>
        </p:sp>
      </p:grpSp>
      <p:sp>
        <p:nvSpPr>
          <p:cNvPr id="2" name="Title 1"/>
          <p:cNvSpPr>
            <a:spLocks noGrp="1"/>
          </p:cNvSpPr>
          <p:nvPr>
            <p:ph type="ctrTitle"/>
          </p:nvPr>
        </p:nvSpPr>
        <p:spPr>
          <a:xfrm>
            <a:off x="2928400" y="2425642"/>
            <a:ext cx="8574622" cy="868931"/>
          </a:xfrm>
        </p:spPr>
        <p:txBody>
          <a:bodyPr anchor="ctr">
            <a:normAutofit/>
          </a:bodyPr>
          <a:lstStyle>
            <a:lvl1pPr algn="r">
              <a:defRPr sz="4800">
                <a:solidFill>
                  <a:schemeClr val="accent2"/>
                </a:solidFill>
                <a:effectLst/>
              </a:defRPr>
            </a:lvl1pPr>
          </a:lstStyle>
          <a:p>
            <a:r>
              <a:rPr lang="en-US" dirty="0"/>
              <a:t>Click to edit Master title style</a:t>
            </a:r>
          </a:p>
        </p:txBody>
      </p:sp>
      <p:sp>
        <p:nvSpPr>
          <p:cNvPr id="3" name="Subtitle 2"/>
          <p:cNvSpPr>
            <a:spLocks noGrp="1"/>
          </p:cNvSpPr>
          <p:nvPr>
            <p:ph type="subTitle" idx="1"/>
          </p:nvPr>
        </p:nvSpPr>
        <p:spPr>
          <a:xfrm>
            <a:off x="4515377" y="3294573"/>
            <a:ext cx="6987645" cy="649178"/>
          </a:xfrm>
        </p:spPr>
        <p:txBody>
          <a:bodyPr anchor="ctr">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07384" y="5325188"/>
            <a:ext cx="2912635" cy="1092237"/>
          </a:xfrm>
          <a:prstGeom prst="rect">
            <a:avLst/>
          </a:prstGeom>
        </p:spPr>
      </p:pic>
    </p:spTree>
    <p:extLst>
      <p:ext uri="{BB962C8B-B14F-4D97-AF65-F5344CB8AC3E}">
        <p14:creationId xmlns:p14="http://schemas.microsoft.com/office/powerpoint/2010/main" val="1899743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72EA6A-A5B8-4C8B-A812-FBB55D4C0F58}"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1566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301477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145353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3178311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1480259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355471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411235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382664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2280" y="644611"/>
            <a:ext cx="7527310" cy="895865"/>
          </a:xfrm>
        </p:spPr>
        <p:txBody>
          <a:bodyPr/>
          <a:lstStyle>
            <a:lvl1pPr algn="l">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2572279" y="1612556"/>
            <a:ext cx="7527310" cy="3124201"/>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43801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7872EA6A-A5B8-4C8B-A812-FBB55D4C0F5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296720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72EA6A-A5B8-4C8B-A812-FBB55D4C0F58}"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70795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2EA6A-A5B8-4C8B-A812-FBB55D4C0F58}"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8716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72EA6A-A5B8-4C8B-A812-FBB55D4C0F58}"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148827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2EA6A-A5B8-4C8B-A812-FBB55D4C0F58}"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25984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72EA6A-A5B8-4C8B-A812-FBB55D4C0F58}"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259055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72EA6A-A5B8-4C8B-A812-FBB55D4C0F58}"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EA942-655C-4556-A217-28D173A659D0}" type="slidenum">
              <a:rPr lang="en-US" smtClean="0"/>
              <a:t>‹#›</a:t>
            </a:fld>
            <a:endParaRPr lang="en-US"/>
          </a:p>
        </p:txBody>
      </p:sp>
    </p:spTree>
    <p:extLst>
      <p:ext uri="{BB962C8B-B14F-4D97-AF65-F5344CB8AC3E}">
        <p14:creationId xmlns:p14="http://schemas.microsoft.com/office/powerpoint/2010/main" val="83705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5">
                <a:lumMod val="50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0F1A2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91849"/>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72EA6A-A5B8-4C8B-A812-FBB55D4C0F58}" type="datetimeFigureOut">
              <a:rPr lang="en-US" smtClean="0"/>
              <a:t>1/11/2024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8EA942-655C-4556-A217-28D173A659D0}" type="slidenum">
              <a:rPr lang="en-US" smtClean="0"/>
              <a:t>‹#›</a:t>
            </a:fld>
            <a:endParaRPr lang="en-US"/>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8745968" y="5214143"/>
            <a:ext cx="2757055" cy="1033895"/>
          </a:xfrm>
          <a:prstGeom prst="rect">
            <a:avLst/>
          </a:prstGeom>
        </p:spPr>
      </p:pic>
    </p:spTree>
    <p:extLst>
      <p:ext uri="{BB962C8B-B14F-4D97-AF65-F5344CB8AC3E}">
        <p14:creationId xmlns:p14="http://schemas.microsoft.com/office/powerpoint/2010/main" val="179437649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800" b="1" kern="1200" cap="none">
          <a:ln w="3175" cmpd="sng">
            <a:noFill/>
          </a:ln>
          <a:solidFill>
            <a:schemeClr val="accent2"/>
          </a:solidFill>
          <a:effectLst/>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arrow" panose="020B0606020202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Narrow" panose="020B0606020202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Narrow" panose="020B0606020202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Narrow" panose="020B0606020202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Narrow" panose="020B0606020202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nce.aas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kkwasniak@smithbucklin.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reemanco.com/store/show/landing?nav=02&amp;showID=521822&amp;review=tru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boothcleaning@visitsandiego.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nce.aasa.org/exhibitor-marketing-toolk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ec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hredmond@smithbucklin.com" TargetMode="External"/><Relationship Id="rId2" Type="http://schemas.openxmlformats.org/officeDocument/2006/relationships/hyperlink" Target="mailto:kkwasniak@smithbucklin.com" TargetMode="External"/><Relationship Id="rId1" Type="http://schemas.openxmlformats.org/officeDocument/2006/relationships/slideLayout" Target="../slideLayouts/slideLayout2.xml"/><Relationship Id="rId4" Type="http://schemas.openxmlformats.org/officeDocument/2006/relationships/hyperlink" Target="mailto:Ksveen@smithbucklin.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aasasupport@cmru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sg.cmrus.com/aasa2024/GP/EXHB/Housing/Reserv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5256" y="1861250"/>
            <a:ext cx="7129549" cy="1272382"/>
          </a:xfrm>
        </p:spPr>
        <p:txBody>
          <a:bodyPr anchor="ctr">
            <a:normAutofit fontScale="90000"/>
          </a:bodyPr>
          <a:lstStyle/>
          <a:p>
            <a:r>
              <a:rPr lang="en-US" sz="8000" b="1" dirty="0"/>
              <a:t>AASA NCE 2024</a:t>
            </a:r>
          </a:p>
        </p:txBody>
      </p:sp>
      <p:sp>
        <p:nvSpPr>
          <p:cNvPr id="3" name="Subtitle 2"/>
          <p:cNvSpPr>
            <a:spLocks noGrp="1"/>
          </p:cNvSpPr>
          <p:nvPr>
            <p:ph type="subTitle" idx="1"/>
          </p:nvPr>
        </p:nvSpPr>
        <p:spPr>
          <a:xfrm>
            <a:off x="2585255" y="2911292"/>
            <a:ext cx="7129549" cy="720580"/>
          </a:xfrm>
        </p:spPr>
        <p:txBody>
          <a:bodyPr anchor="ctr">
            <a:noAutofit/>
          </a:bodyPr>
          <a:lstStyle/>
          <a:p>
            <a:r>
              <a:rPr lang="en-US" sz="4800" dirty="0">
                <a:solidFill>
                  <a:schemeClr val="accent5">
                    <a:lumMod val="50000"/>
                  </a:schemeClr>
                </a:solidFill>
              </a:rPr>
              <a:t>Exhibitor Webinar	2/11/2024</a:t>
            </a:r>
          </a:p>
        </p:txBody>
      </p:sp>
      <p:sp>
        <p:nvSpPr>
          <p:cNvPr id="5" name="Subtitle 2"/>
          <p:cNvSpPr txBox="1">
            <a:spLocks/>
          </p:cNvSpPr>
          <p:nvPr/>
        </p:nvSpPr>
        <p:spPr>
          <a:xfrm>
            <a:off x="2585255" y="3429000"/>
            <a:ext cx="7129549" cy="720580"/>
          </a:xfrm>
          <a:prstGeom prst="rect">
            <a:avLst/>
          </a:prstGeom>
        </p:spPr>
        <p:txBody>
          <a:bodyPr vert="horz" lIns="91440" tIns="45720" rIns="91440" bIns="45720" rtlCol="0" anchor="ctr">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Arial Narrow" panose="020B0606020202030204" pitchFamily="34" charset="0"/>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Arial Narrow" panose="020B0606020202030204" pitchFamily="34" charset="0"/>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Arial Narrow" panose="020B0606020202030204" pitchFamily="34" charset="0"/>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Arial Narrow" panose="020B0606020202030204" pitchFamily="34" charset="0"/>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Arial Narrow" panose="020B0606020202030204" pitchFamily="34" charset="0"/>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2400" dirty="0">
                <a:solidFill>
                  <a:schemeClr val="tx1"/>
                </a:solidFill>
              </a:rPr>
              <a:t>Hannah Redmond, Kelsey Kwasniak</a:t>
            </a:r>
          </a:p>
        </p:txBody>
      </p:sp>
    </p:spTree>
    <p:extLst>
      <p:ext uri="{BB962C8B-B14F-4D97-AF65-F5344CB8AC3E}">
        <p14:creationId xmlns:p14="http://schemas.microsoft.com/office/powerpoint/2010/main" val="304717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 of the Future</a:t>
            </a:r>
          </a:p>
        </p:txBody>
      </p:sp>
      <p:sp>
        <p:nvSpPr>
          <p:cNvPr id="3" name="Content Placeholder 2"/>
          <p:cNvSpPr>
            <a:spLocks noGrp="1"/>
          </p:cNvSpPr>
          <p:nvPr>
            <p:ph idx="1"/>
          </p:nvPr>
        </p:nvSpPr>
        <p:spPr>
          <a:xfrm>
            <a:off x="2572280" y="1866899"/>
            <a:ext cx="7527310" cy="3124201"/>
          </a:xfrm>
        </p:spPr>
        <p:txBody>
          <a:bodyPr>
            <a:normAutofit fontScale="92500" lnSpcReduction="20000"/>
          </a:bodyPr>
          <a:lstStyle/>
          <a:p>
            <a:r>
              <a:rPr lang="en-US" dirty="0"/>
              <a:t>Located in Booth #617</a:t>
            </a:r>
          </a:p>
          <a:p>
            <a:r>
              <a:rPr lang="en-US" dirty="0"/>
              <a:t>Learn about out-of-the-box products and services offered by exhibiting companies.</a:t>
            </a:r>
          </a:p>
          <a:p>
            <a:r>
              <a:rPr lang="en-US" dirty="0"/>
              <a:t>Schedule can be found on the NCE Mobile App and in the Conference Program</a:t>
            </a:r>
          </a:p>
          <a:p>
            <a:r>
              <a:rPr lang="en-US" dirty="0"/>
              <a:t>There will also be pre-recorded School of the Future videos available on </a:t>
            </a:r>
            <a:r>
              <a:rPr lang="en-US" dirty="0">
                <a:hlinkClick r:id="rId2" action="ppaction://hlinkfile"/>
              </a:rPr>
              <a:t>nce.aasa.org</a:t>
            </a:r>
            <a:r>
              <a:rPr lang="en-US" dirty="0"/>
              <a:t> </a:t>
            </a:r>
          </a:p>
          <a:p>
            <a:r>
              <a:rPr lang="en-US" dirty="0"/>
              <a:t>If you’re presenting a School of the Future session, please ensure to arrive 10 minutes before your session to prepare. </a:t>
            </a:r>
          </a:p>
        </p:txBody>
      </p:sp>
    </p:spTree>
    <p:extLst>
      <p:ext uri="{BB962C8B-B14F-4D97-AF65-F5344CB8AC3E}">
        <p14:creationId xmlns:p14="http://schemas.microsoft.com/office/powerpoint/2010/main" val="395463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Exhibitor Lounge</a:t>
            </a:r>
          </a:p>
        </p:txBody>
      </p:sp>
      <p:sp>
        <p:nvSpPr>
          <p:cNvPr id="3" name="Content Placeholder 2"/>
          <p:cNvSpPr>
            <a:spLocks noGrp="1"/>
          </p:cNvSpPr>
          <p:nvPr>
            <p:ph idx="1"/>
          </p:nvPr>
        </p:nvSpPr>
        <p:spPr>
          <a:xfrm>
            <a:off x="2572279" y="1612556"/>
            <a:ext cx="7527310" cy="2737771"/>
          </a:xfrm>
        </p:spPr>
        <p:txBody>
          <a:bodyPr>
            <a:normAutofit/>
          </a:bodyPr>
          <a:lstStyle/>
          <a:p>
            <a:r>
              <a:rPr lang="en-US" dirty="0"/>
              <a:t>Stop by Booth 228 to relax &amp; re-charge with snacks and refreshments for all exhibit booth staff. </a:t>
            </a:r>
          </a:p>
          <a:p>
            <a:r>
              <a:rPr lang="en-US" dirty="0"/>
              <a:t>Lounge will be open during show hours on Thursday, February 15 and Friday, February 16. </a:t>
            </a:r>
          </a:p>
          <a:p>
            <a:endParaRPr lang="en-US" dirty="0"/>
          </a:p>
          <a:p>
            <a:pPr marL="0" indent="0">
              <a:buNone/>
            </a:pPr>
            <a:r>
              <a:rPr lang="en-US" dirty="0"/>
              <a:t>Sponsored by </a:t>
            </a:r>
            <a:r>
              <a:rPr lang="en-US" dirty="0" err="1"/>
              <a:t>Classlink</a:t>
            </a:r>
            <a:r>
              <a:rPr lang="en-US" dirty="0"/>
              <a:t> </a:t>
            </a:r>
          </a:p>
        </p:txBody>
      </p:sp>
    </p:spTree>
    <p:extLst>
      <p:ext uri="{BB962C8B-B14F-4D97-AF65-F5344CB8AC3E}">
        <p14:creationId xmlns:p14="http://schemas.microsoft.com/office/powerpoint/2010/main" val="238732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44611"/>
            <a:ext cx="9314921" cy="895865"/>
          </a:xfrm>
        </p:spPr>
        <p:txBody>
          <a:bodyPr>
            <a:normAutofit fontScale="90000"/>
          </a:bodyPr>
          <a:lstStyle/>
          <a:p>
            <a:r>
              <a:rPr lang="en-US" dirty="0"/>
              <a:t>Shipping Details – Advanced Warehouse</a:t>
            </a:r>
          </a:p>
        </p:txBody>
      </p:sp>
      <p:sp>
        <p:nvSpPr>
          <p:cNvPr id="3" name="Content Placeholder 2"/>
          <p:cNvSpPr>
            <a:spLocks noGrp="1"/>
          </p:cNvSpPr>
          <p:nvPr>
            <p:ph idx="1"/>
          </p:nvPr>
        </p:nvSpPr>
        <p:spPr>
          <a:xfrm>
            <a:off x="2572278" y="1612556"/>
            <a:ext cx="7644063" cy="4600833"/>
          </a:xfrm>
        </p:spPr>
        <p:txBody>
          <a:bodyPr>
            <a:normAutofit/>
          </a:bodyPr>
          <a:lstStyle/>
          <a:p>
            <a:r>
              <a:rPr lang="en-US" sz="1800" dirty="0"/>
              <a:t>Our Advance Warehouse Shipping deadline is </a:t>
            </a:r>
            <a:r>
              <a:rPr lang="en-US" sz="1800" b="1" dirty="0"/>
              <a:t>February 7. Note the Advanced Warehouse address below. All advanced shipments will be dropped in your booth before move in begins on Wednesday, February 14 at 8:00AM. </a:t>
            </a:r>
          </a:p>
          <a:p>
            <a:r>
              <a:rPr lang="en-US" sz="1800" dirty="0"/>
              <a:t>Select larger booths may be moving in earlier on Tuesday, February 13. If you have a space 20x20 or larger, please contact </a:t>
            </a:r>
            <a:r>
              <a:rPr lang="en-US" sz="1800" dirty="0">
                <a:hlinkClick r:id="rId2"/>
              </a:rPr>
              <a:t>kkwasniak@smithbucklin.com</a:t>
            </a:r>
            <a:r>
              <a:rPr lang="en-US" sz="1800" dirty="0"/>
              <a:t> for any questions. </a:t>
            </a:r>
            <a:endParaRPr lang="en-US" sz="1050" dirty="0"/>
          </a:p>
          <a:p>
            <a:pPr marL="914400" lvl="2" indent="0">
              <a:buNone/>
            </a:pPr>
            <a:r>
              <a:rPr lang="en-US" b="1" dirty="0"/>
              <a:t>Exhibiting Company Name / Booth #</a:t>
            </a:r>
          </a:p>
          <a:p>
            <a:pPr marL="914400" lvl="2" indent="0">
              <a:buNone/>
            </a:pPr>
            <a:r>
              <a:rPr lang="en-US" dirty="0"/>
              <a:t>2024 AASA National Conference on Education</a:t>
            </a:r>
          </a:p>
          <a:p>
            <a:pPr marL="914400" lvl="2" indent="0">
              <a:buNone/>
            </a:pPr>
            <a:r>
              <a:rPr lang="en-US" dirty="0"/>
              <a:t>C/O Freeman</a:t>
            </a:r>
          </a:p>
          <a:p>
            <a:pPr marL="914400" lvl="2" indent="0">
              <a:buNone/>
            </a:pPr>
            <a:r>
              <a:rPr lang="en-US" dirty="0"/>
              <a:t>3456 E Miraloma Ave</a:t>
            </a:r>
          </a:p>
          <a:p>
            <a:pPr marL="914400" lvl="2" indent="0">
              <a:buNone/>
            </a:pPr>
            <a:r>
              <a:rPr lang="en-US" dirty="0"/>
              <a:t>Anaheim, CA 92806 USA</a:t>
            </a:r>
          </a:p>
        </p:txBody>
      </p:sp>
    </p:spTree>
    <p:extLst>
      <p:ext uri="{BB962C8B-B14F-4D97-AF65-F5344CB8AC3E}">
        <p14:creationId xmlns:p14="http://schemas.microsoft.com/office/powerpoint/2010/main" val="1181336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44611"/>
            <a:ext cx="9314921" cy="895865"/>
          </a:xfrm>
        </p:spPr>
        <p:txBody>
          <a:bodyPr>
            <a:normAutofit/>
          </a:bodyPr>
          <a:lstStyle/>
          <a:p>
            <a:r>
              <a:rPr lang="en-US" dirty="0"/>
              <a:t>Shipping Details – Direct to Show Site</a:t>
            </a:r>
          </a:p>
        </p:txBody>
      </p:sp>
      <p:sp>
        <p:nvSpPr>
          <p:cNvPr id="3" name="Content Placeholder 2"/>
          <p:cNvSpPr>
            <a:spLocks noGrp="1"/>
          </p:cNvSpPr>
          <p:nvPr>
            <p:ph idx="1"/>
          </p:nvPr>
        </p:nvSpPr>
        <p:spPr>
          <a:xfrm>
            <a:off x="2572278" y="1612556"/>
            <a:ext cx="7644063" cy="4600833"/>
          </a:xfrm>
        </p:spPr>
        <p:txBody>
          <a:bodyPr>
            <a:normAutofit/>
          </a:bodyPr>
          <a:lstStyle/>
          <a:p>
            <a:r>
              <a:rPr lang="en-US" sz="1800" dirty="0"/>
              <a:t>Last minute shipments to the show site should not arrive to the convention center prior to </a:t>
            </a:r>
            <a:r>
              <a:rPr lang="en-US" sz="1800" b="1" dirty="0"/>
              <a:t>8:00am on Wednesday, February 14, 2024</a:t>
            </a:r>
            <a:r>
              <a:rPr lang="en-US" sz="1800" dirty="0"/>
              <a:t>. Any shipments arriving before this date may be refused by the facility. Any charges incurred for early freight accepted by the facility are the responsibility of the Exhibitor.</a:t>
            </a:r>
          </a:p>
          <a:p>
            <a:pPr marL="0" indent="0">
              <a:buNone/>
            </a:pPr>
            <a:endParaRPr lang="en-US" sz="1050" dirty="0"/>
          </a:p>
          <a:p>
            <a:pPr marL="914400" lvl="2" indent="0">
              <a:buNone/>
            </a:pPr>
            <a:r>
              <a:rPr lang="en-US" b="1" dirty="0"/>
              <a:t>Exhibiting Company Name / Booth #</a:t>
            </a:r>
          </a:p>
          <a:p>
            <a:pPr marL="914400" lvl="2" indent="0">
              <a:buNone/>
            </a:pPr>
            <a:r>
              <a:rPr lang="en-US" dirty="0"/>
              <a:t>2024 AASA National Conference on Education</a:t>
            </a:r>
          </a:p>
          <a:p>
            <a:pPr marL="914400" lvl="2" indent="0">
              <a:buNone/>
            </a:pPr>
            <a:r>
              <a:rPr lang="en-US" dirty="0"/>
              <a:t>San Diego Convention Center</a:t>
            </a:r>
          </a:p>
          <a:p>
            <a:pPr marL="914400" lvl="2" indent="0">
              <a:buNone/>
            </a:pPr>
            <a:r>
              <a:rPr lang="en-US" dirty="0"/>
              <a:t>C/O Freeman</a:t>
            </a:r>
          </a:p>
          <a:p>
            <a:pPr marL="914400" lvl="2" indent="0">
              <a:buNone/>
            </a:pPr>
            <a:r>
              <a:rPr lang="en-US" dirty="0"/>
              <a:t>111 W Harbor Drive </a:t>
            </a:r>
          </a:p>
          <a:p>
            <a:pPr marL="914400" lvl="2" indent="0">
              <a:buNone/>
            </a:pPr>
            <a:r>
              <a:rPr lang="en-US" dirty="0"/>
              <a:t>San Diego, CA 92101 USA </a:t>
            </a:r>
          </a:p>
        </p:txBody>
      </p:sp>
    </p:spTree>
    <p:extLst>
      <p:ext uri="{BB962C8B-B14F-4D97-AF65-F5344CB8AC3E}">
        <p14:creationId xmlns:p14="http://schemas.microsoft.com/office/powerpoint/2010/main" val="3839332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Included in My Booth?</a:t>
            </a:r>
          </a:p>
        </p:txBody>
      </p:sp>
      <p:sp>
        <p:nvSpPr>
          <p:cNvPr id="3" name="Content Placeholder 2"/>
          <p:cNvSpPr>
            <a:spLocks noGrp="1"/>
          </p:cNvSpPr>
          <p:nvPr>
            <p:ph idx="1"/>
          </p:nvPr>
        </p:nvSpPr>
        <p:spPr>
          <a:xfrm>
            <a:off x="2572280" y="1813377"/>
            <a:ext cx="4313712" cy="4400012"/>
          </a:xfrm>
        </p:spPr>
        <p:txBody>
          <a:bodyPr>
            <a:normAutofit/>
          </a:bodyPr>
          <a:lstStyle/>
          <a:p>
            <a:r>
              <a:rPr lang="en-US" sz="1800" dirty="0"/>
              <a:t>Pipe and drape to outline your booth</a:t>
            </a:r>
          </a:p>
          <a:p>
            <a:pPr lvl="1"/>
            <a:r>
              <a:rPr lang="en-US" sz="1800" dirty="0"/>
              <a:t>Island booths will not have any pipe/drape as you will be open on all 4 sides</a:t>
            </a:r>
          </a:p>
          <a:p>
            <a:r>
              <a:rPr lang="en-US" sz="1800" dirty="0"/>
              <a:t>Five (5) complimentary exhibit passes per 100 square feet of space (or each 10' x 10' booth rented)</a:t>
            </a:r>
          </a:p>
          <a:p>
            <a:r>
              <a:rPr lang="en-US" sz="1800" dirty="0"/>
              <a:t>One (1) complimentary full conference registration per company- can now be shared with your full team onsite so everyone can take advantage of additional networking!</a:t>
            </a:r>
          </a:p>
          <a:p>
            <a:r>
              <a:rPr lang="en-US" sz="1800" dirty="0"/>
              <a:t>Company identification sign</a:t>
            </a:r>
          </a:p>
          <a:p>
            <a:r>
              <a:rPr lang="en-US" sz="1800" dirty="0"/>
              <a:t>24-hour perimeter security</a:t>
            </a:r>
          </a:p>
        </p:txBody>
      </p:sp>
      <p:sp>
        <p:nvSpPr>
          <p:cNvPr id="4" name="Content Placeholder 2">
            <a:extLst>
              <a:ext uri="{FF2B5EF4-FFF2-40B4-BE49-F238E27FC236}">
                <a16:creationId xmlns:a16="http://schemas.microsoft.com/office/drawing/2014/main" id="{22C703D1-7FC5-4277-C650-55028257E9AE}"/>
              </a:ext>
            </a:extLst>
          </p:cNvPr>
          <p:cNvSpPr txBox="1">
            <a:spLocks/>
          </p:cNvSpPr>
          <p:nvPr/>
        </p:nvSpPr>
        <p:spPr>
          <a:xfrm>
            <a:off x="7240696" y="1813377"/>
            <a:ext cx="4161312" cy="276715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arrow" panose="020B0606020202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Narrow" panose="020B0606020202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Narrow" panose="020B0606020202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Narrow" panose="020B0606020202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Narrow" panose="020B0606020202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1800" dirty="0"/>
              <a:t>Listing in the Conference Program (Exhibitor is responsible for ensuring information is accurate and current. All update requests are subject to production deadlines and may not be able to be updated in the Conference Program). </a:t>
            </a:r>
          </a:p>
          <a:p>
            <a:r>
              <a:rPr lang="en-US" sz="1800" dirty="0"/>
              <a:t>AASA will email exhibitor list to attendees pre-show and again post-show to help with awareness.</a:t>
            </a:r>
          </a:p>
        </p:txBody>
      </p:sp>
    </p:spTree>
    <p:extLst>
      <p:ext uri="{BB962C8B-B14F-4D97-AF65-F5344CB8AC3E}">
        <p14:creationId xmlns:p14="http://schemas.microsoft.com/office/powerpoint/2010/main" val="199526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44611"/>
            <a:ext cx="9021007" cy="895865"/>
          </a:xfrm>
        </p:spPr>
        <p:txBody>
          <a:bodyPr>
            <a:normAutofit/>
          </a:bodyPr>
          <a:lstStyle/>
          <a:p>
            <a:r>
              <a:rPr lang="en-US" dirty="0"/>
              <a:t>What’s NOT Included in My Booth?</a:t>
            </a:r>
          </a:p>
        </p:txBody>
      </p:sp>
      <p:sp>
        <p:nvSpPr>
          <p:cNvPr id="3" name="Content Placeholder 2"/>
          <p:cNvSpPr>
            <a:spLocks noGrp="1"/>
          </p:cNvSpPr>
          <p:nvPr>
            <p:ph idx="1"/>
          </p:nvPr>
        </p:nvSpPr>
        <p:spPr>
          <a:xfrm>
            <a:off x="2572278" y="1612556"/>
            <a:ext cx="8913705" cy="3640579"/>
          </a:xfrm>
        </p:spPr>
        <p:txBody>
          <a:bodyPr>
            <a:normAutofit lnSpcReduction="10000"/>
          </a:bodyPr>
          <a:lstStyle/>
          <a:p>
            <a:r>
              <a:rPr lang="en-US" sz="2000" dirty="0"/>
              <a:t>Mandatory carpet or floor covering (Required — no exceptions!) </a:t>
            </a:r>
          </a:p>
          <a:p>
            <a:pPr lvl="1"/>
            <a:r>
              <a:rPr lang="en-US" sz="1800" dirty="0"/>
              <a:t>Flooring can be ordered via Freeman’s Service Kit website or you may bring your own flooring (as long as it covers the entirety of your space). </a:t>
            </a:r>
          </a:p>
          <a:p>
            <a:r>
              <a:rPr lang="en-US" sz="2000" dirty="0"/>
              <a:t>Mailing list</a:t>
            </a:r>
          </a:p>
          <a:p>
            <a:r>
              <a:rPr lang="en-US" sz="2000" dirty="0"/>
              <a:t>Lead retrieval/badge scanners</a:t>
            </a:r>
          </a:p>
          <a:p>
            <a:r>
              <a:rPr lang="en-US" sz="2000" dirty="0"/>
              <a:t>Tables, chairs or other furnishings</a:t>
            </a:r>
          </a:p>
          <a:p>
            <a:r>
              <a:rPr lang="en-US" sz="2000" dirty="0"/>
              <a:t>Electricity</a:t>
            </a:r>
          </a:p>
          <a:p>
            <a:r>
              <a:rPr lang="en-US" sz="2000" dirty="0"/>
              <a:t>Internet or phone connection</a:t>
            </a:r>
          </a:p>
          <a:p>
            <a:r>
              <a:rPr lang="en-US" sz="2000" dirty="0"/>
              <a:t>Any other exhibit-related items that are not listed in “What’s Included in My Booth?”</a:t>
            </a:r>
          </a:p>
        </p:txBody>
      </p:sp>
    </p:spTree>
    <p:extLst>
      <p:ext uri="{BB962C8B-B14F-4D97-AF65-F5344CB8AC3E}">
        <p14:creationId xmlns:p14="http://schemas.microsoft.com/office/powerpoint/2010/main" val="316822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44611"/>
            <a:ext cx="9021007" cy="895865"/>
          </a:xfrm>
        </p:spPr>
        <p:txBody>
          <a:bodyPr>
            <a:normAutofit fontScale="90000"/>
          </a:bodyPr>
          <a:lstStyle/>
          <a:p>
            <a:r>
              <a:rPr lang="en-US" dirty="0"/>
              <a:t>How do I Place Orders for my Booth? </a:t>
            </a:r>
          </a:p>
        </p:txBody>
      </p:sp>
      <p:sp>
        <p:nvSpPr>
          <p:cNvPr id="3" name="Content Placeholder 2"/>
          <p:cNvSpPr>
            <a:spLocks noGrp="1"/>
          </p:cNvSpPr>
          <p:nvPr>
            <p:ph idx="1"/>
          </p:nvPr>
        </p:nvSpPr>
        <p:spPr>
          <a:xfrm>
            <a:off x="2572279" y="1612556"/>
            <a:ext cx="7527310" cy="3504389"/>
          </a:xfrm>
        </p:spPr>
        <p:txBody>
          <a:bodyPr>
            <a:normAutofit/>
          </a:bodyPr>
          <a:lstStyle/>
          <a:p>
            <a:r>
              <a:rPr lang="en-US" dirty="0"/>
              <a:t>Review the Freeman Service Kit provided in our most recent exhibitor newsletter. Also linked </a:t>
            </a:r>
            <a:r>
              <a:rPr lang="en-US" dirty="0">
                <a:hlinkClick r:id="rId2"/>
              </a:rPr>
              <a:t>HERE. </a:t>
            </a:r>
            <a:endParaRPr lang="en-US" dirty="0"/>
          </a:p>
          <a:p>
            <a:r>
              <a:rPr lang="en-US" dirty="0"/>
              <a:t>While your team is onsite, if you have any questions regarding furniture, electrical, internet, or other services for your booth, please stop by the Freeman Service Kit located next to the Sales Booth on the far right of the hall (near Booth 123) </a:t>
            </a:r>
          </a:p>
        </p:txBody>
      </p:sp>
    </p:spTree>
    <p:extLst>
      <p:ext uri="{BB962C8B-B14F-4D97-AF65-F5344CB8AC3E}">
        <p14:creationId xmlns:p14="http://schemas.microsoft.com/office/powerpoint/2010/main" val="347967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44611"/>
            <a:ext cx="9021007" cy="895865"/>
          </a:xfrm>
        </p:spPr>
        <p:txBody>
          <a:bodyPr>
            <a:normAutofit/>
          </a:bodyPr>
          <a:lstStyle/>
          <a:p>
            <a:r>
              <a:rPr lang="en-US" dirty="0"/>
              <a:t>Booth Donations</a:t>
            </a:r>
          </a:p>
        </p:txBody>
      </p:sp>
      <p:sp>
        <p:nvSpPr>
          <p:cNvPr id="3" name="Content Placeholder 2"/>
          <p:cNvSpPr>
            <a:spLocks noGrp="1"/>
          </p:cNvSpPr>
          <p:nvPr>
            <p:ph idx="1"/>
          </p:nvPr>
        </p:nvSpPr>
        <p:spPr>
          <a:xfrm>
            <a:off x="2572279" y="1612556"/>
            <a:ext cx="7527310" cy="3504389"/>
          </a:xfrm>
        </p:spPr>
        <p:txBody>
          <a:bodyPr>
            <a:normAutofit/>
          </a:bodyPr>
          <a:lstStyle/>
          <a:p>
            <a:r>
              <a:rPr lang="en-US" dirty="0"/>
              <a:t>San Diego Convention Center participates in a donation program for any exhibitors wanting to donate the following post-event: TVs, tables, chairs, misc. furniture, pens/pencils, bags, binders, books and notebooks. </a:t>
            </a:r>
          </a:p>
          <a:p>
            <a:r>
              <a:rPr lang="en-US" dirty="0"/>
              <a:t>To setup a donation, please contact SDCC at 619.977.0009 or email </a:t>
            </a:r>
            <a:r>
              <a:rPr lang="en-US" dirty="0">
                <a:hlinkClick r:id="rId2"/>
              </a:rPr>
              <a:t>boothcleaning@visitsandiego.com</a:t>
            </a:r>
            <a:endParaRPr lang="en-US" dirty="0"/>
          </a:p>
          <a:p>
            <a:r>
              <a:rPr lang="en-US" dirty="0"/>
              <a:t>The cleaning team will have a service desk next to Freeman’s Service Desk on the far right side of the Hall near booth 123. </a:t>
            </a:r>
          </a:p>
        </p:txBody>
      </p:sp>
    </p:spTree>
    <p:extLst>
      <p:ext uri="{BB962C8B-B14F-4D97-AF65-F5344CB8AC3E}">
        <p14:creationId xmlns:p14="http://schemas.microsoft.com/office/powerpoint/2010/main" val="152225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WiFi</a:t>
            </a:r>
            <a:r>
              <a:rPr lang="en-US" dirty="0"/>
              <a:t> Onsite &amp; Mobile App</a:t>
            </a:r>
          </a:p>
        </p:txBody>
      </p:sp>
      <p:sp>
        <p:nvSpPr>
          <p:cNvPr id="3" name="Content Placeholder 2"/>
          <p:cNvSpPr>
            <a:spLocks noGrp="1"/>
          </p:cNvSpPr>
          <p:nvPr>
            <p:ph idx="1"/>
          </p:nvPr>
        </p:nvSpPr>
        <p:spPr>
          <a:xfrm>
            <a:off x="2572279" y="1612557"/>
            <a:ext cx="7527310" cy="3789868"/>
          </a:xfrm>
        </p:spPr>
        <p:txBody>
          <a:bodyPr>
            <a:normAutofit/>
          </a:bodyPr>
          <a:lstStyle/>
          <a:p>
            <a:r>
              <a:rPr lang="en-US" dirty="0"/>
              <a:t>Wi-Fi will be available throughout the convention center. </a:t>
            </a:r>
          </a:p>
          <a:p>
            <a:pPr lvl="1"/>
            <a:r>
              <a:rPr lang="en-US" dirty="0"/>
              <a:t>Network Name: NCE24</a:t>
            </a:r>
          </a:p>
          <a:p>
            <a:pPr lvl="1"/>
            <a:r>
              <a:rPr lang="en-US" dirty="0"/>
              <a:t>Password: AASANCE24</a:t>
            </a:r>
          </a:p>
          <a:p>
            <a:pPr lvl="1"/>
            <a:r>
              <a:rPr lang="en-US" dirty="0"/>
              <a:t>Note: Case Sensitive </a:t>
            </a:r>
          </a:p>
          <a:p>
            <a:r>
              <a:rPr lang="en-US" dirty="0"/>
              <a:t>Download the NCE mobile app to your device by searching ‘NCE 2024’. </a:t>
            </a:r>
          </a:p>
          <a:p>
            <a:pPr lvl="1"/>
            <a:r>
              <a:rPr lang="en-US" dirty="0"/>
              <a:t>Use this to have the most updated schedule, exhibit hall floorplan and more!</a:t>
            </a:r>
          </a:p>
        </p:txBody>
      </p:sp>
    </p:spTree>
    <p:extLst>
      <p:ext uri="{BB962C8B-B14F-4D97-AF65-F5344CB8AC3E}">
        <p14:creationId xmlns:p14="http://schemas.microsoft.com/office/powerpoint/2010/main" val="47310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Marketing Toolkit </a:t>
            </a:r>
          </a:p>
        </p:txBody>
      </p:sp>
      <p:sp>
        <p:nvSpPr>
          <p:cNvPr id="3" name="Content Placeholder 2"/>
          <p:cNvSpPr>
            <a:spLocks noGrp="1"/>
          </p:cNvSpPr>
          <p:nvPr>
            <p:ph idx="1"/>
          </p:nvPr>
        </p:nvSpPr>
        <p:spPr/>
        <p:txBody>
          <a:bodyPr>
            <a:normAutofit/>
          </a:bodyPr>
          <a:lstStyle/>
          <a:p>
            <a:r>
              <a:rPr lang="en-US" dirty="0"/>
              <a:t>As a perk of exhibiting, we offer an online tool-kit for confirmed exhibitors that can be used to market to conference attendees. </a:t>
            </a:r>
          </a:p>
          <a:p>
            <a:r>
              <a:rPr lang="en-US" dirty="0"/>
              <a:t>Download here: </a:t>
            </a:r>
            <a:r>
              <a:rPr lang="en-US" dirty="0">
                <a:hlinkClick r:id="rId2"/>
              </a:rPr>
              <a:t>https://nce.aasa.org/exhibitor-marketing-toolkit/</a:t>
            </a:r>
            <a:r>
              <a:rPr lang="en-US" dirty="0"/>
              <a:t> </a:t>
            </a:r>
          </a:p>
          <a:p>
            <a:r>
              <a:rPr lang="en-US" dirty="0"/>
              <a:t>Includes web banner ads, sample social media posts, sample email or letter to your customers/prospects, and press tips. </a:t>
            </a:r>
          </a:p>
        </p:txBody>
      </p:sp>
    </p:spTree>
    <p:extLst>
      <p:ext uri="{BB962C8B-B14F-4D97-AF65-F5344CB8AC3E}">
        <p14:creationId xmlns:p14="http://schemas.microsoft.com/office/powerpoint/2010/main" val="422374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Housekeeping Tips</a:t>
            </a:r>
          </a:p>
        </p:txBody>
      </p:sp>
      <p:sp>
        <p:nvSpPr>
          <p:cNvPr id="3" name="Content Placeholder 2"/>
          <p:cNvSpPr>
            <a:spLocks noGrp="1"/>
          </p:cNvSpPr>
          <p:nvPr>
            <p:ph idx="1"/>
          </p:nvPr>
        </p:nvSpPr>
        <p:spPr>
          <a:xfrm>
            <a:off x="1409311" y="1773171"/>
            <a:ext cx="6039457" cy="3311658"/>
          </a:xfrm>
        </p:spPr>
        <p:txBody>
          <a:bodyPr>
            <a:normAutofit/>
          </a:bodyPr>
          <a:lstStyle/>
          <a:p>
            <a:r>
              <a:rPr lang="en-US" sz="2000" dirty="0"/>
              <a:t>Reminder: All attendees can see our team as hosts but we cannot see you. </a:t>
            </a:r>
          </a:p>
          <a:p>
            <a:r>
              <a:rPr lang="en-US" sz="2000" dirty="0"/>
              <a:t>To ask a question, please type these in the chat. We will have Q&amp;A at the end of the webinar. </a:t>
            </a:r>
          </a:p>
          <a:p>
            <a:r>
              <a:rPr lang="en-US" sz="2000" dirty="0"/>
              <a:t>This webinar is being recorded and will be posted on the NCE.AASA.org website. </a:t>
            </a:r>
          </a:p>
        </p:txBody>
      </p:sp>
      <p:sp>
        <p:nvSpPr>
          <p:cNvPr id="5" name="Content Placeholder 2"/>
          <p:cNvSpPr txBox="1">
            <a:spLocks/>
          </p:cNvSpPr>
          <p:nvPr/>
        </p:nvSpPr>
        <p:spPr>
          <a:xfrm>
            <a:off x="6979393" y="1773171"/>
            <a:ext cx="4879815" cy="331165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rgbClr val="636466"/>
                </a:solidFill>
                <a:effectLst/>
                <a:latin typeface="Arial Narrow" panose="020B0606020202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rgbClr val="636466"/>
                </a:solidFill>
                <a:effectLst/>
                <a:latin typeface="Arial Narrow" panose="020B0606020202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rgbClr val="636466"/>
                </a:solidFill>
                <a:effectLst/>
                <a:latin typeface="Arial Narrow" panose="020B0606020202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rgbClr val="636466"/>
                </a:solidFill>
                <a:effectLst/>
                <a:latin typeface="Arial Narrow" panose="020B0606020202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rgbClr val="636466"/>
                </a:solidFill>
                <a:effectLst/>
                <a:latin typeface="Arial Narrow" panose="020B0606020202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42900">
              <a:buFont typeface="Arial" panose="020B0604020202020204" pitchFamily="34" charset="0"/>
              <a:buChar char="•"/>
            </a:pPr>
            <a:endParaRPr lang="en-US" sz="2000" dirty="0">
              <a:solidFill>
                <a:schemeClr val="tx1"/>
              </a:solidFill>
            </a:endParaRPr>
          </a:p>
        </p:txBody>
      </p:sp>
      <p:pic>
        <p:nvPicPr>
          <p:cNvPr id="4" name="Picture 3" descr="A screenshot of a computer&#10;&#10;Description automatically generated">
            <a:extLst>
              <a:ext uri="{FF2B5EF4-FFF2-40B4-BE49-F238E27FC236}">
                <a16:creationId xmlns:a16="http://schemas.microsoft.com/office/drawing/2014/main" id="{D6A31BF8-A687-8F02-6B04-79A46E3D6FA2}"/>
              </a:ext>
            </a:extLst>
          </p:cNvPr>
          <p:cNvPicPr>
            <a:picLocks noChangeAspect="1"/>
          </p:cNvPicPr>
          <p:nvPr/>
        </p:nvPicPr>
        <p:blipFill rotWithShape="1">
          <a:blip r:embed="rId3"/>
          <a:srcRect r="-3" b="1548"/>
          <a:stretch/>
        </p:blipFill>
        <p:spPr>
          <a:xfrm>
            <a:off x="7972735" y="2579427"/>
            <a:ext cx="3663338" cy="3807832"/>
          </a:xfrm>
          <a:prstGeom prst="rect">
            <a:avLst/>
          </a:prstGeom>
        </p:spPr>
      </p:pic>
    </p:spTree>
    <p:extLst>
      <p:ext uri="{BB962C8B-B14F-4D97-AF65-F5344CB8AC3E}">
        <p14:creationId xmlns:p14="http://schemas.microsoft.com/office/powerpoint/2010/main" val="14145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2025 Booth Sales</a:t>
            </a:r>
          </a:p>
        </p:txBody>
      </p:sp>
      <p:sp>
        <p:nvSpPr>
          <p:cNvPr id="3" name="Content Placeholder 2"/>
          <p:cNvSpPr>
            <a:spLocks noGrp="1"/>
          </p:cNvSpPr>
          <p:nvPr>
            <p:ph idx="1"/>
          </p:nvPr>
        </p:nvSpPr>
        <p:spPr/>
        <p:txBody>
          <a:bodyPr>
            <a:normAutofit fontScale="92500" lnSpcReduction="20000"/>
          </a:bodyPr>
          <a:lstStyle/>
          <a:p>
            <a:r>
              <a:rPr lang="en-US" dirty="0"/>
              <a:t>NCE 2025 – Ernest N. </a:t>
            </a:r>
            <a:r>
              <a:rPr lang="en-US" dirty="0" err="1"/>
              <a:t>Morial</a:t>
            </a:r>
            <a:r>
              <a:rPr lang="en-US" dirty="0"/>
              <a:t> Convention Center, New Orleans, LA, March 6-8, 2025</a:t>
            </a:r>
          </a:p>
          <a:p>
            <a:r>
              <a:rPr lang="en-US" dirty="0"/>
              <a:t>Details will be provided via email to primary trade show contacts for those that have participated in NCE previously to select their space before heading onsite. </a:t>
            </a:r>
          </a:p>
          <a:p>
            <a:pPr lvl="1"/>
            <a:r>
              <a:rPr lang="en-US" dirty="0"/>
              <a:t>Emails will be sent the week before NCE to all primary contacts. </a:t>
            </a:r>
          </a:p>
          <a:p>
            <a:r>
              <a:rPr lang="en-US" dirty="0"/>
              <a:t>Come to Booth 123 starting on Thursday, February 15 during your scheduled time to select space. On Friday during show hours, exhibitors may stop by (first come, first serve) to pick their space. </a:t>
            </a:r>
          </a:p>
        </p:txBody>
      </p:sp>
    </p:spTree>
    <p:extLst>
      <p:ext uri="{BB962C8B-B14F-4D97-AF65-F5344CB8AC3E}">
        <p14:creationId xmlns:p14="http://schemas.microsoft.com/office/powerpoint/2010/main" val="44129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Appeal to NCE Attendees</a:t>
            </a:r>
          </a:p>
        </p:txBody>
      </p:sp>
      <p:sp>
        <p:nvSpPr>
          <p:cNvPr id="3" name="Content Placeholder 2"/>
          <p:cNvSpPr>
            <a:spLocks noGrp="1"/>
          </p:cNvSpPr>
          <p:nvPr>
            <p:ph idx="1"/>
          </p:nvPr>
        </p:nvSpPr>
        <p:spPr>
          <a:xfrm>
            <a:off x="2572280" y="1979802"/>
            <a:ext cx="4117771" cy="2671038"/>
          </a:xfrm>
        </p:spPr>
        <p:txBody>
          <a:bodyPr>
            <a:normAutofit/>
          </a:bodyPr>
          <a:lstStyle/>
          <a:p>
            <a:r>
              <a:rPr lang="en-US" sz="2000" dirty="0"/>
              <a:t>Your Main Audience: Superintendents </a:t>
            </a:r>
          </a:p>
          <a:p>
            <a:r>
              <a:rPr lang="en-US" sz="2000" dirty="0"/>
              <a:t>The AASA National Conference on Education is the only conference where you get the chance to meet superintendents from all 50 states. </a:t>
            </a:r>
          </a:p>
          <a:p>
            <a:r>
              <a:rPr lang="en-US" sz="2000" dirty="0"/>
              <a:t>Superintendents oversee an annual spending budget of over $602 billion.</a:t>
            </a:r>
          </a:p>
        </p:txBody>
      </p:sp>
      <p:sp>
        <p:nvSpPr>
          <p:cNvPr id="6" name="Content Placeholder 2">
            <a:extLst>
              <a:ext uri="{FF2B5EF4-FFF2-40B4-BE49-F238E27FC236}">
                <a16:creationId xmlns:a16="http://schemas.microsoft.com/office/drawing/2014/main" id="{7201FF58-8DD2-3F51-1798-2B2B151DC95E}"/>
              </a:ext>
            </a:extLst>
          </p:cNvPr>
          <p:cNvSpPr txBox="1">
            <a:spLocks/>
          </p:cNvSpPr>
          <p:nvPr/>
        </p:nvSpPr>
        <p:spPr>
          <a:xfrm>
            <a:off x="6910784" y="1979802"/>
            <a:ext cx="4422743" cy="22734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arrow" panose="020B0606020202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Narrow" panose="020B0606020202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Narrow" panose="020B0606020202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Narrow" panose="020B0606020202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Narrow" panose="020B0606020202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000" dirty="0"/>
              <a:t>They are the CEO’s of their districts and are responsible for all purchases made at the district level. </a:t>
            </a:r>
          </a:p>
          <a:p>
            <a:r>
              <a:rPr lang="en-US" sz="2000" dirty="0"/>
              <a:t>These purchases are typically made in bulk – meaning they make large purchases for many schools at one time.</a:t>
            </a:r>
          </a:p>
        </p:txBody>
      </p:sp>
    </p:spTree>
    <p:extLst>
      <p:ext uri="{BB962C8B-B14F-4D97-AF65-F5344CB8AC3E}">
        <p14:creationId xmlns:p14="http://schemas.microsoft.com/office/powerpoint/2010/main" val="421519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Appeal to NCE Attendees</a:t>
            </a:r>
          </a:p>
        </p:txBody>
      </p:sp>
      <p:sp>
        <p:nvSpPr>
          <p:cNvPr id="3" name="Content Placeholder 2"/>
          <p:cNvSpPr>
            <a:spLocks noGrp="1"/>
          </p:cNvSpPr>
          <p:nvPr>
            <p:ph idx="1"/>
          </p:nvPr>
        </p:nvSpPr>
        <p:spPr>
          <a:xfrm>
            <a:off x="2572278" y="1612557"/>
            <a:ext cx="8719304" cy="3605395"/>
          </a:xfrm>
        </p:spPr>
        <p:txBody>
          <a:bodyPr>
            <a:normAutofit/>
          </a:bodyPr>
          <a:lstStyle/>
          <a:p>
            <a:r>
              <a:rPr lang="en-US" dirty="0"/>
              <a:t>When making plans for the conference: </a:t>
            </a:r>
            <a:r>
              <a:rPr lang="en-US" b="1" dirty="0"/>
              <a:t>“Send Your Best Sales People!”</a:t>
            </a:r>
          </a:p>
          <a:p>
            <a:r>
              <a:rPr lang="en-US" dirty="0"/>
              <a:t>A superintendent has very little time so when you get the chance to be in front of them make it count. Staff need to be engaging and actively working to talk to a superintendent</a:t>
            </a:r>
          </a:p>
          <a:p>
            <a:r>
              <a:rPr lang="en-US" dirty="0"/>
              <a:t>Be sure to ask them about their district size. Determine if the superintendent directly handles district purchase or if they have a procurement office/staff. Many large districts do. You’ll want to get the contact information </a:t>
            </a:r>
          </a:p>
        </p:txBody>
      </p:sp>
    </p:spTree>
    <p:extLst>
      <p:ext uri="{BB962C8B-B14F-4D97-AF65-F5344CB8AC3E}">
        <p14:creationId xmlns:p14="http://schemas.microsoft.com/office/powerpoint/2010/main" val="217198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Appeal to NCE Attendees</a:t>
            </a:r>
          </a:p>
        </p:txBody>
      </p:sp>
      <p:sp>
        <p:nvSpPr>
          <p:cNvPr id="3" name="Content Placeholder 2"/>
          <p:cNvSpPr>
            <a:spLocks noGrp="1"/>
          </p:cNvSpPr>
          <p:nvPr>
            <p:ph idx="1"/>
          </p:nvPr>
        </p:nvSpPr>
        <p:spPr>
          <a:xfrm>
            <a:off x="2572278" y="1612557"/>
            <a:ext cx="9012918" cy="3655730"/>
          </a:xfrm>
        </p:spPr>
        <p:txBody>
          <a:bodyPr>
            <a:normAutofit/>
          </a:bodyPr>
          <a:lstStyle/>
          <a:p>
            <a:r>
              <a:rPr lang="en-US" dirty="0"/>
              <a:t>Some deals are made on the exhibit hall floor, but most are made from relationship building.</a:t>
            </a:r>
          </a:p>
          <a:p>
            <a:r>
              <a:rPr lang="en-US" b="1" dirty="0"/>
              <a:t>Strategic follow up </a:t>
            </a:r>
            <a:r>
              <a:rPr lang="en-US" dirty="0"/>
              <a:t>is very important. Be sure to set times for follow up calls and correspondence (either with the superintendent or their procurement team).</a:t>
            </a:r>
          </a:p>
          <a:p>
            <a:r>
              <a:rPr lang="en-US" dirty="0"/>
              <a:t>Superintendents have suggested having a sheet where they can provide the correct contact. Be sure and have one in your booth</a:t>
            </a:r>
          </a:p>
        </p:txBody>
      </p:sp>
    </p:spTree>
    <p:extLst>
      <p:ext uri="{BB962C8B-B14F-4D97-AF65-F5344CB8AC3E}">
        <p14:creationId xmlns:p14="http://schemas.microsoft.com/office/powerpoint/2010/main" val="45512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Appeal to NCE Attendees</a:t>
            </a:r>
          </a:p>
        </p:txBody>
      </p:sp>
      <p:sp>
        <p:nvSpPr>
          <p:cNvPr id="3" name="Content Placeholder 2"/>
          <p:cNvSpPr>
            <a:spLocks noGrp="1"/>
          </p:cNvSpPr>
          <p:nvPr>
            <p:ph idx="1"/>
          </p:nvPr>
        </p:nvSpPr>
        <p:spPr>
          <a:xfrm>
            <a:off x="2572278" y="1612556"/>
            <a:ext cx="7527311" cy="3689117"/>
          </a:xfrm>
        </p:spPr>
        <p:txBody>
          <a:bodyPr>
            <a:normAutofit/>
          </a:bodyPr>
          <a:lstStyle/>
          <a:p>
            <a:pPr marL="457178" indent="-457178"/>
            <a:r>
              <a:rPr lang="en-US" dirty="0"/>
              <a:t>Superintendents have told us the best way to tap their interest is for a company to “effectively convey what can be done for them  – like reduce their healthcare costs”</a:t>
            </a:r>
          </a:p>
          <a:p>
            <a:pPr marL="457178" indent="-457178"/>
            <a:r>
              <a:rPr lang="en-US" dirty="0"/>
              <a:t>Make sure you  convey this through signage etc. Make this point so people can see it from a distance in the hall</a:t>
            </a:r>
          </a:p>
          <a:p>
            <a:pPr marL="0" indent="0">
              <a:buNone/>
            </a:pPr>
            <a:endParaRPr lang="en-US" dirty="0"/>
          </a:p>
        </p:txBody>
      </p:sp>
    </p:spTree>
    <p:extLst>
      <p:ext uri="{BB962C8B-B14F-4D97-AF65-F5344CB8AC3E}">
        <p14:creationId xmlns:p14="http://schemas.microsoft.com/office/powerpoint/2010/main" val="3371999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Appeal to NCE Attendees</a:t>
            </a:r>
          </a:p>
        </p:txBody>
      </p:sp>
      <p:sp>
        <p:nvSpPr>
          <p:cNvPr id="3" name="Content Placeholder 2"/>
          <p:cNvSpPr>
            <a:spLocks noGrp="1"/>
          </p:cNvSpPr>
          <p:nvPr>
            <p:ph idx="1"/>
          </p:nvPr>
        </p:nvSpPr>
        <p:spPr>
          <a:xfrm>
            <a:off x="2572278" y="1570612"/>
            <a:ext cx="7527311" cy="3991289"/>
          </a:xfrm>
        </p:spPr>
        <p:txBody>
          <a:bodyPr>
            <a:normAutofit/>
          </a:bodyPr>
          <a:lstStyle/>
          <a:p>
            <a:pPr marL="457178" indent="-457178"/>
            <a:r>
              <a:rPr lang="en-US" sz="2000" dirty="0"/>
              <a:t>Do Your Homework!</a:t>
            </a:r>
          </a:p>
          <a:p>
            <a:pPr marL="914354" lvl="1" indent="-457178">
              <a:buFont typeface="Arial" panose="020B0604020202020204" pitchFamily="34" charset="0"/>
              <a:buChar char="•"/>
            </a:pPr>
            <a:r>
              <a:rPr lang="en-US" dirty="0"/>
              <a:t>Be sure and learn what’s going on in public education before you arrive on site. </a:t>
            </a:r>
          </a:p>
          <a:p>
            <a:pPr marL="914354" lvl="1" indent="-457178">
              <a:buFont typeface="Arial" panose="020B0604020202020204" pitchFamily="34" charset="0"/>
              <a:buChar char="•"/>
            </a:pPr>
            <a:r>
              <a:rPr lang="en-US" dirty="0"/>
              <a:t>Superintendents are most engaged by someone who understands their challenges. Know “what keeps a superintendent up at night” </a:t>
            </a:r>
          </a:p>
          <a:p>
            <a:pPr marL="914354" lvl="1" indent="-457178">
              <a:buFont typeface="Arial" panose="020B0604020202020204" pitchFamily="34" charset="0"/>
              <a:buChar char="•"/>
            </a:pPr>
            <a:r>
              <a:rPr lang="en-US" dirty="0"/>
              <a:t>Tie their challenges back to the service or product that you offer. </a:t>
            </a:r>
          </a:p>
          <a:p>
            <a:pPr marL="914354" lvl="1" indent="-457178">
              <a:buFont typeface="Arial" panose="020B0604020202020204" pitchFamily="34" charset="0"/>
              <a:buChar char="•"/>
            </a:pPr>
            <a:r>
              <a:rPr lang="en-US" dirty="0"/>
              <a:t>To learn more about the issues facing superintendents go to the Education Commission of the States website at </a:t>
            </a:r>
            <a:r>
              <a:rPr lang="en-US" dirty="0">
                <a:hlinkClick r:id="rId2"/>
              </a:rPr>
              <a:t>https://www.ecs.org/</a:t>
            </a:r>
            <a:r>
              <a:rPr lang="en-US" dirty="0"/>
              <a:t>. </a:t>
            </a:r>
          </a:p>
          <a:p>
            <a:pPr marL="0" indent="0">
              <a:buNone/>
            </a:pPr>
            <a:endParaRPr lang="en-US" sz="2000" dirty="0"/>
          </a:p>
        </p:txBody>
      </p:sp>
    </p:spTree>
    <p:extLst>
      <p:ext uri="{BB962C8B-B14F-4D97-AF65-F5344CB8AC3E}">
        <p14:creationId xmlns:p14="http://schemas.microsoft.com/office/powerpoint/2010/main" val="164981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Q&amp;A</a:t>
            </a:r>
          </a:p>
        </p:txBody>
      </p:sp>
      <p:sp>
        <p:nvSpPr>
          <p:cNvPr id="3" name="Content Placeholder 2"/>
          <p:cNvSpPr>
            <a:spLocks noGrp="1"/>
          </p:cNvSpPr>
          <p:nvPr>
            <p:ph idx="1"/>
          </p:nvPr>
        </p:nvSpPr>
        <p:spPr>
          <a:xfrm>
            <a:off x="2572278" y="1612556"/>
            <a:ext cx="7527311" cy="3598907"/>
          </a:xfrm>
        </p:spPr>
        <p:txBody>
          <a:bodyPr>
            <a:normAutofit/>
          </a:bodyPr>
          <a:lstStyle/>
          <a:p>
            <a:r>
              <a:rPr lang="en-US" dirty="0"/>
              <a:t>Feel free to contact us with any questions</a:t>
            </a:r>
          </a:p>
          <a:p>
            <a:r>
              <a:rPr lang="en-US" dirty="0"/>
              <a:t>We look forward to seeing you in San Diego soon! </a:t>
            </a:r>
          </a:p>
          <a:p>
            <a:endParaRPr lang="en-US" sz="3000" dirty="0"/>
          </a:p>
          <a:p>
            <a:endParaRPr lang="en-US" sz="3000" dirty="0"/>
          </a:p>
          <a:p>
            <a:pPr marL="0" indent="0">
              <a:buNone/>
            </a:pPr>
            <a:endParaRPr lang="en-US" sz="2400" dirty="0"/>
          </a:p>
        </p:txBody>
      </p:sp>
      <p:grpSp>
        <p:nvGrpSpPr>
          <p:cNvPr id="7" name="Group 6"/>
          <p:cNvGrpSpPr/>
          <p:nvPr/>
        </p:nvGrpSpPr>
        <p:grpSpPr>
          <a:xfrm>
            <a:off x="2651819" y="3497328"/>
            <a:ext cx="7368227" cy="2110992"/>
            <a:chOff x="2625306" y="4023801"/>
            <a:chExt cx="7368227" cy="2110992"/>
          </a:xfrm>
        </p:grpSpPr>
        <p:sp>
          <p:nvSpPr>
            <p:cNvPr id="4" name="TextBox 3"/>
            <p:cNvSpPr txBox="1"/>
            <p:nvPr/>
          </p:nvSpPr>
          <p:spPr>
            <a:xfrm>
              <a:off x="2625306" y="4023801"/>
              <a:ext cx="3657600" cy="923330"/>
            </a:xfrm>
            <a:prstGeom prst="rect">
              <a:avLst/>
            </a:prstGeom>
            <a:noFill/>
          </p:spPr>
          <p:txBody>
            <a:bodyPr wrap="square" rtlCol="0">
              <a:spAutoFit/>
            </a:bodyPr>
            <a:lstStyle/>
            <a:p>
              <a:pPr algn="ctr"/>
              <a:r>
                <a:rPr lang="en-US" dirty="0">
                  <a:latin typeface="Arial Narrow" panose="020B0606020202030204" pitchFamily="34" charset="0"/>
                </a:rPr>
                <a:t>Kelsey Kwasniak </a:t>
              </a:r>
            </a:p>
            <a:p>
              <a:pPr algn="ctr"/>
              <a:r>
                <a:rPr lang="en-US" dirty="0">
                  <a:latin typeface="Arial Narrow" panose="020B0606020202030204" pitchFamily="34" charset="0"/>
                </a:rPr>
                <a:t>Exhibits &amp; Advertising Manager</a:t>
              </a:r>
            </a:p>
            <a:p>
              <a:pPr algn="ctr"/>
              <a:r>
                <a:rPr lang="en-US" dirty="0">
                  <a:latin typeface="Arial Narrow" panose="020B0606020202030204" pitchFamily="34" charset="0"/>
                  <a:hlinkClick r:id="rId2"/>
                </a:rPr>
                <a:t>kkwasniak@smithbucklin.com</a:t>
              </a:r>
              <a:r>
                <a:rPr lang="en-US" dirty="0">
                  <a:latin typeface="Arial Narrow" panose="020B0606020202030204" pitchFamily="34" charset="0"/>
                </a:rPr>
                <a:t> </a:t>
              </a:r>
            </a:p>
          </p:txBody>
        </p:sp>
        <p:sp>
          <p:nvSpPr>
            <p:cNvPr id="5" name="TextBox 4"/>
            <p:cNvSpPr txBox="1"/>
            <p:nvPr/>
          </p:nvSpPr>
          <p:spPr>
            <a:xfrm>
              <a:off x="6335933" y="4023801"/>
              <a:ext cx="3657600" cy="923330"/>
            </a:xfrm>
            <a:prstGeom prst="rect">
              <a:avLst/>
            </a:prstGeom>
            <a:noFill/>
          </p:spPr>
          <p:txBody>
            <a:bodyPr wrap="square" rtlCol="0">
              <a:spAutoFit/>
            </a:bodyPr>
            <a:lstStyle/>
            <a:p>
              <a:pPr algn="ctr"/>
              <a:r>
                <a:rPr lang="en-US" dirty="0">
                  <a:latin typeface="Arial Narrow" panose="020B0606020202030204" pitchFamily="34" charset="0"/>
                </a:rPr>
                <a:t>Hannah Redmond</a:t>
              </a:r>
            </a:p>
            <a:p>
              <a:pPr algn="ctr"/>
              <a:r>
                <a:rPr lang="en-US" dirty="0">
                  <a:latin typeface="Arial Narrow" panose="020B0606020202030204" pitchFamily="34" charset="0"/>
                </a:rPr>
                <a:t>Exhibits &amp; Advertising Coordinator</a:t>
              </a:r>
            </a:p>
            <a:p>
              <a:pPr algn="ctr"/>
              <a:r>
                <a:rPr lang="en-US" dirty="0">
                  <a:latin typeface="Arial Narrow" panose="020B0606020202030204" pitchFamily="34" charset="0"/>
                  <a:hlinkClick r:id="rId3"/>
                </a:rPr>
                <a:t>hredmond@smithbucklin.com</a:t>
              </a:r>
              <a:r>
                <a:rPr lang="en-US" dirty="0">
                  <a:latin typeface="Arial Narrow" panose="020B0606020202030204" pitchFamily="34" charset="0"/>
                </a:rPr>
                <a:t> </a:t>
              </a:r>
            </a:p>
          </p:txBody>
        </p:sp>
        <p:sp>
          <p:nvSpPr>
            <p:cNvPr id="6" name="TextBox 5"/>
            <p:cNvSpPr txBox="1"/>
            <p:nvPr/>
          </p:nvSpPr>
          <p:spPr>
            <a:xfrm>
              <a:off x="4507133" y="5211463"/>
              <a:ext cx="3657600" cy="923330"/>
            </a:xfrm>
            <a:prstGeom prst="rect">
              <a:avLst/>
            </a:prstGeom>
            <a:noFill/>
          </p:spPr>
          <p:txBody>
            <a:bodyPr wrap="square" rtlCol="0">
              <a:spAutoFit/>
            </a:bodyPr>
            <a:lstStyle/>
            <a:p>
              <a:pPr algn="ctr"/>
              <a:r>
                <a:rPr lang="en-US" dirty="0">
                  <a:latin typeface="Arial Narrow" panose="020B0606020202030204" pitchFamily="34" charset="0"/>
                </a:rPr>
                <a:t>Kathy Sveen</a:t>
              </a:r>
            </a:p>
            <a:p>
              <a:pPr algn="ctr"/>
              <a:r>
                <a:rPr lang="en-US" dirty="0">
                  <a:latin typeface="Arial Narrow" panose="020B0606020202030204" pitchFamily="34" charset="0"/>
                </a:rPr>
                <a:t>VP of Sales</a:t>
              </a:r>
            </a:p>
            <a:p>
              <a:pPr algn="ctr"/>
              <a:r>
                <a:rPr lang="en-US" dirty="0">
                  <a:latin typeface="Arial Narrow" panose="020B0606020202030204" pitchFamily="34" charset="0"/>
                  <a:hlinkClick r:id="rId4"/>
                </a:rPr>
                <a:t>Ksveen@smithbucklin.com</a:t>
              </a:r>
              <a:r>
                <a:rPr lang="en-US" dirty="0">
                  <a:latin typeface="Arial Narrow" panose="020B0606020202030204" pitchFamily="34" charset="0"/>
                </a:rPr>
                <a:t>  </a:t>
              </a:r>
            </a:p>
          </p:txBody>
        </p:sp>
      </p:grpSp>
    </p:spTree>
    <p:extLst>
      <p:ext uri="{BB962C8B-B14F-4D97-AF65-F5344CB8AC3E}">
        <p14:creationId xmlns:p14="http://schemas.microsoft.com/office/powerpoint/2010/main" val="228581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572280" y="1837190"/>
            <a:ext cx="4407113" cy="3311658"/>
          </a:xfrm>
        </p:spPr>
        <p:txBody>
          <a:bodyPr>
            <a:normAutofit/>
          </a:bodyPr>
          <a:lstStyle/>
          <a:p>
            <a:pPr marL="342900" indent="-342900">
              <a:buFont typeface="Arial" panose="020B0604020202020204" pitchFamily="34" charset="0"/>
              <a:buChar char="•"/>
            </a:pPr>
            <a:r>
              <a:rPr lang="en-US" sz="2000" dirty="0"/>
              <a:t>Dates &amp; Location</a:t>
            </a:r>
          </a:p>
          <a:p>
            <a:pPr marL="342900" indent="-342900">
              <a:buFont typeface="Arial" panose="020B0604020202020204" pitchFamily="34" charset="0"/>
              <a:buChar char="•"/>
            </a:pPr>
            <a:r>
              <a:rPr lang="en-US" sz="2000" dirty="0"/>
              <a:t>Registration</a:t>
            </a:r>
          </a:p>
          <a:p>
            <a:pPr marL="342900" indent="-342900">
              <a:buFont typeface="Arial" panose="020B0604020202020204" pitchFamily="34" charset="0"/>
              <a:buChar char="•"/>
            </a:pPr>
            <a:r>
              <a:rPr lang="en-US" sz="2000" dirty="0"/>
              <a:t>Hotel Information</a:t>
            </a:r>
          </a:p>
          <a:p>
            <a:pPr marL="342900" indent="-342900">
              <a:buFont typeface="Arial" panose="020B0604020202020204" pitchFamily="34" charset="0"/>
              <a:buChar char="•"/>
            </a:pPr>
            <a:r>
              <a:rPr lang="en-US" sz="2000" dirty="0"/>
              <a:t>Schedule Highlights</a:t>
            </a:r>
          </a:p>
          <a:p>
            <a:pPr marL="342900" indent="-342900">
              <a:buFont typeface="Arial" panose="020B0604020202020204" pitchFamily="34" charset="0"/>
              <a:buChar char="•"/>
            </a:pPr>
            <a:r>
              <a:rPr lang="en-US" sz="2000" dirty="0"/>
              <a:t>Event Highlights on the Exhibit Hall Floor </a:t>
            </a:r>
          </a:p>
          <a:p>
            <a:pPr marL="342900" indent="-342900">
              <a:buFont typeface="Arial" panose="020B0604020202020204" pitchFamily="34" charset="0"/>
              <a:buChar char="•"/>
            </a:pPr>
            <a:r>
              <a:rPr lang="en-US" sz="2000" dirty="0"/>
              <a:t>School of the Future</a:t>
            </a:r>
          </a:p>
          <a:p>
            <a:pPr marL="342900" indent="-342900">
              <a:buFont typeface="Arial" panose="020B0604020202020204" pitchFamily="34" charset="0"/>
              <a:buChar char="•"/>
            </a:pPr>
            <a:r>
              <a:rPr lang="en-US" sz="2000" dirty="0"/>
              <a:t>Exhibitor Lounge</a:t>
            </a:r>
          </a:p>
        </p:txBody>
      </p:sp>
      <p:sp>
        <p:nvSpPr>
          <p:cNvPr id="5" name="Content Placeholder 2"/>
          <p:cNvSpPr txBox="1">
            <a:spLocks/>
          </p:cNvSpPr>
          <p:nvPr/>
        </p:nvSpPr>
        <p:spPr>
          <a:xfrm>
            <a:off x="6979393" y="1773171"/>
            <a:ext cx="4879815" cy="3311658"/>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rgbClr val="636466"/>
                </a:solidFill>
                <a:effectLst/>
                <a:latin typeface="Arial Narrow" panose="020B0606020202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rgbClr val="636466"/>
                </a:solidFill>
                <a:effectLst/>
                <a:latin typeface="Arial Narrow" panose="020B0606020202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rgbClr val="636466"/>
                </a:solidFill>
                <a:effectLst/>
                <a:latin typeface="Arial Narrow" panose="020B0606020202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rgbClr val="636466"/>
                </a:solidFill>
                <a:effectLst/>
                <a:latin typeface="Arial Narrow" panose="020B0606020202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rgbClr val="636466"/>
                </a:solidFill>
                <a:effectLst/>
                <a:latin typeface="Arial Narrow" panose="020B0606020202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342900" indent="-342900">
              <a:buFont typeface="Arial" panose="020B0604020202020204" pitchFamily="34" charset="0"/>
              <a:buChar char="•"/>
            </a:pPr>
            <a:r>
              <a:rPr lang="en-US" sz="2000" dirty="0">
                <a:solidFill>
                  <a:schemeClr val="tx1"/>
                </a:solidFill>
              </a:rPr>
              <a:t>Shipping Details</a:t>
            </a:r>
          </a:p>
          <a:p>
            <a:pPr marL="342900" indent="-342900">
              <a:buFont typeface="Arial" panose="020B0604020202020204" pitchFamily="34" charset="0"/>
              <a:buChar char="•"/>
            </a:pPr>
            <a:r>
              <a:rPr lang="en-US" sz="2000" dirty="0">
                <a:solidFill>
                  <a:schemeClr val="tx1"/>
                </a:solidFill>
              </a:rPr>
              <a:t>Booth Inclusions/Exclusions</a:t>
            </a:r>
          </a:p>
          <a:p>
            <a:pPr marL="342900" indent="-342900">
              <a:buFont typeface="Arial" panose="020B0604020202020204" pitchFamily="34" charset="0"/>
              <a:buChar char="•"/>
            </a:pPr>
            <a:r>
              <a:rPr lang="en-US" sz="2000" dirty="0">
                <a:solidFill>
                  <a:schemeClr val="tx1"/>
                </a:solidFill>
              </a:rPr>
              <a:t>Placing Orders with Freeman</a:t>
            </a:r>
          </a:p>
          <a:p>
            <a:pPr marL="342900" indent="-342900">
              <a:buFont typeface="Arial" panose="020B0604020202020204" pitchFamily="34" charset="0"/>
              <a:buChar char="•"/>
            </a:pPr>
            <a:r>
              <a:rPr lang="en-US" sz="2000" dirty="0">
                <a:solidFill>
                  <a:schemeClr val="tx1"/>
                </a:solidFill>
              </a:rPr>
              <a:t>Booth Donations </a:t>
            </a:r>
          </a:p>
          <a:p>
            <a:pPr marL="342900" indent="-342900">
              <a:buFont typeface="Arial" panose="020B0604020202020204" pitchFamily="34" charset="0"/>
              <a:buChar char="•"/>
            </a:pPr>
            <a:r>
              <a:rPr lang="en-US" sz="2000" dirty="0" err="1">
                <a:solidFill>
                  <a:schemeClr val="tx1"/>
                </a:solidFill>
              </a:rPr>
              <a:t>WiFi</a:t>
            </a:r>
            <a:r>
              <a:rPr lang="en-US" sz="2000" dirty="0">
                <a:solidFill>
                  <a:schemeClr val="tx1"/>
                </a:solidFill>
              </a:rPr>
              <a:t> Onsite &amp; Mobile App </a:t>
            </a:r>
          </a:p>
          <a:p>
            <a:pPr marL="342900" indent="-342900">
              <a:buFont typeface="Arial" panose="020B0604020202020204" pitchFamily="34" charset="0"/>
              <a:buChar char="•"/>
            </a:pPr>
            <a:r>
              <a:rPr lang="en-US" sz="2000" dirty="0">
                <a:solidFill>
                  <a:schemeClr val="tx1"/>
                </a:solidFill>
              </a:rPr>
              <a:t>Marketing Toolkit</a:t>
            </a:r>
          </a:p>
          <a:p>
            <a:pPr marL="342900" indent="-342900">
              <a:buFont typeface="Arial" panose="020B0604020202020204" pitchFamily="34" charset="0"/>
              <a:buChar char="•"/>
            </a:pPr>
            <a:r>
              <a:rPr lang="en-US" sz="2000" dirty="0">
                <a:solidFill>
                  <a:schemeClr val="tx1"/>
                </a:solidFill>
              </a:rPr>
              <a:t>2025 Booth Sales</a:t>
            </a:r>
          </a:p>
          <a:p>
            <a:pPr marL="342900" indent="-342900">
              <a:buFont typeface="Arial" panose="020B0604020202020204" pitchFamily="34" charset="0"/>
              <a:buChar char="•"/>
            </a:pPr>
            <a:r>
              <a:rPr lang="en-US" sz="2000" dirty="0">
                <a:solidFill>
                  <a:schemeClr val="tx1"/>
                </a:solidFill>
              </a:rPr>
              <a:t>How to Appeal to the NCE Attendee Audience </a:t>
            </a:r>
          </a:p>
        </p:txBody>
      </p:sp>
    </p:spTree>
    <p:extLst>
      <p:ext uri="{BB962C8B-B14F-4D97-AF65-F5344CB8AC3E}">
        <p14:creationId xmlns:p14="http://schemas.microsoft.com/office/powerpoint/2010/main" val="364606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Dates &amp; Location</a:t>
            </a:r>
          </a:p>
        </p:txBody>
      </p:sp>
      <p:sp>
        <p:nvSpPr>
          <p:cNvPr id="3" name="Content Placeholder 2"/>
          <p:cNvSpPr>
            <a:spLocks noGrp="1"/>
          </p:cNvSpPr>
          <p:nvPr>
            <p:ph idx="1"/>
          </p:nvPr>
        </p:nvSpPr>
        <p:spPr>
          <a:xfrm>
            <a:off x="2572280" y="1916347"/>
            <a:ext cx="5083743" cy="2537002"/>
          </a:xfrm>
        </p:spPr>
        <p:txBody>
          <a:bodyPr>
            <a:normAutofit/>
          </a:bodyPr>
          <a:lstStyle/>
          <a:p>
            <a:r>
              <a:rPr lang="en-US" b="1" dirty="0"/>
              <a:t>NCE 2024</a:t>
            </a:r>
          </a:p>
          <a:p>
            <a:pPr lvl="1"/>
            <a:r>
              <a:rPr lang="en-US" dirty="0"/>
              <a:t>February 15 – 17, 2024</a:t>
            </a:r>
          </a:p>
          <a:p>
            <a:pPr lvl="1"/>
            <a:r>
              <a:rPr lang="en-US" dirty="0"/>
              <a:t>San Diego Convention Center</a:t>
            </a:r>
          </a:p>
          <a:p>
            <a:pPr lvl="1"/>
            <a:r>
              <a:rPr lang="en-US" dirty="0"/>
              <a:t>111 Harbor Drive, San Diego, CA 92101</a:t>
            </a:r>
          </a:p>
          <a:p>
            <a:pPr lvl="1"/>
            <a:r>
              <a:rPr lang="en-US" dirty="0"/>
              <a:t>Exhibit Halls AB</a:t>
            </a:r>
          </a:p>
        </p:txBody>
      </p:sp>
      <p:pic>
        <p:nvPicPr>
          <p:cNvPr id="4" name="Picture 3">
            <a:extLst>
              <a:ext uri="{FF2B5EF4-FFF2-40B4-BE49-F238E27FC236}">
                <a16:creationId xmlns:a16="http://schemas.microsoft.com/office/drawing/2014/main" id="{63319902-D0CB-2247-7F6E-9CDA62231596}"/>
              </a:ext>
            </a:extLst>
          </p:cNvPr>
          <p:cNvPicPr>
            <a:picLocks noChangeAspect="1"/>
          </p:cNvPicPr>
          <p:nvPr/>
        </p:nvPicPr>
        <p:blipFill>
          <a:blip r:embed="rId2"/>
          <a:stretch>
            <a:fillRect/>
          </a:stretch>
        </p:blipFill>
        <p:spPr>
          <a:xfrm>
            <a:off x="7700074" y="3737839"/>
            <a:ext cx="3839291" cy="2559526"/>
          </a:xfrm>
          <a:prstGeom prst="rect">
            <a:avLst/>
          </a:prstGeom>
        </p:spPr>
      </p:pic>
      <p:pic>
        <p:nvPicPr>
          <p:cNvPr id="7" name="Picture 6">
            <a:extLst>
              <a:ext uri="{FF2B5EF4-FFF2-40B4-BE49-F238E27FC236}">
                <a16:creationId xmlns:a16="http://schemas.microsoft.com/office/drawing/2014/main" id="{E2AC7DC0-9C6B-A7B2-59A8-A98868E61225}"/>
              </a:ext>
            </a:extLst>
          </p:cNvPr>
          <p:cNvPicPr>
            <a:picLocks noChangeAspect="1"/>
          </p:cNvPicPr>
          <p:nvPr/>
        </p:nvPicPr>
        <p:blipFill>
          <a:blip r:embed="rId3"/>
          <a:stretch>
            <a:fillRect/>
          </a:stretch>
        </p:blipFill>
        <p:spPr>
          <a:xfrm>
            <a:off x="8024327" y="867318"/>
            <a:ext cx="3515038" cy="2636279"/>
          </a:xfrm>
          <a:prstGeom prst="rect">
            <a:avLst/>
          </a:prstGeom>
        </p:spPr>
      </p:pic>
    </p:spTree>
    <p:extLst>
      <p:ext uri="{BB962C8B-B14F-4D97-AF65-F5344CB8AC3E}">
        <p14:creationId xmlns:p14="http://schemas.microsoft.com/office/powerpoint/2010/main" val="228297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Content Placeholder 2"/>
          <p:cNvSpPr>
            <a:spLocks noGrp="1"/>
          </p:cNvSpPr>
          <p:nvPr>
            <p:ph idx="1"/>
          </p:nvPr>
        </p:nvSpPr>
        <p:spPr>
          <a:xfrm>
            <a:off x="2572279" y="1612557"/>
            <a:ext cx="4469456" cy="3694381"/>
          </a:xfrm>
        </p:spPr>
        <p:txBody>
          <a:bodyPr>
            <a:noAutofit/>
          </a:bodyPr>
          <a:lstStyle/>
          <a:p>
            <a:r>
              <a:rPr lang="en-US" sz="2000" dirty="0"/>
              <a:t>Five (5) complimentary exhibit using hall only registrations per 100 square feet of space (or each 10' x 10' booth rented)</a:t>
            </a:r>
          </a:p>
          <a:p>
            <a:r>
              <a:rPr lang="en-US" sz="2000" dirty="0"/>
              <a:t>One (1) complimentary full conference registration per company</a:t>
            </a:r>
          </a:p>
          <a:p>
            <a:r>
              <a:rPr lang="en-US" sz="2000" dirty="0"/>
              <a:t>Please ensure your team is registered the instructions provided to your primary contact via email.</a:t>
            </a:r>
          </a:p>
          <a:p>
            <a:r>
              <a:rPr lang="en-US" sz="2000" dirty="0"/>
              <a:t>If you need instructions re-sent, please email </a:t>
            </a:r>
            <a:r>
              <a:rPr lang="en-US" sz="2000" dirty="0">
                <a:hlinkClick r:id="rId2"/>
              </a:rPr>
              <a:t>aasasupport@cmrus.com</a:t>
            </a:r>
            <a:r>
              <a:rPr lang="en-US" sz="2000" dirty="0"/>
              <a:t> </a:t>
            </a:r>
          </a:p>
        </p:txBody>
      </p:sp>
      <p:sp>
        <p:nvSpPr>
          <p:cNvPr id="4" name="Content Placeholder 2">
            <a:extLst>
              <a:ext uri="{FF2B5EF4-FFF2-40B4-BE49-F238E27FC236}">
                <a16:creationId xmlns:a16="http://schemas.microsoft.com/office/drawing/2014/main" id="{9B2DBF00-97B4-56A5-E910-2483B5044BBE}"/>
              </a:ext>
            </a:extLst>
          </p:cNvPr>
          <p:cNvSpPr txBox="1">
            <a:spLocks/>
          </p:cNvSpPr>
          <p:nvPr/>
        </p:nvSpPr>
        <p:spPr>
          <a:xfrm>
            <a:off x="7041735" y="1472439"/>
            <a:ext cx="4289988" cy="34446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arrow" panose="020B0606020202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Narrow" panose="020B0606020202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Narrow" panose="020B0606020202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Narrow" panose="020B0606020202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Narrow" panose="020B0606020202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000" dirty="0"/>
              <a:t>We highly recommend confirming registration ahead of time to prevent long wait times at the registration desk.</a:t>
            </a:r>
          </a:p>
          <a:p>
            <a:r>
              <a:rPr lang="en-US" sz="2000" dirty="0"/>
              <a:t>The registration desk will be located outside Hall AB Foyer</a:t>
            </a:r>
          </a:p>
          <a:p>
            <a:endParaRPr lang="en-US" sz="2000" dirty="0"/>
          </a:p>
          <a:p>
            <a:pPr marL="0" indent="0">
              <a:buFont typeface="Arial"/>
              <a:buNone/>
            </a:pPr>
            <a:r>
              <a:rPr lang="en-US" sz="2000" i="1" dirty="0"/>
              <a:t>*Note: NCE Partners have be contacted directly for registration information.  </a:t>
            </a:r>
          </a:p>
        </p:txBody>
      </p:sp>
    </p:spTree>
    <p:extLst>
      <p:ext uri="{BB962C8B-B14F-4D97-AF65-F5344CB8AC3E}">
        <p14:creationId xmlns:p14="http://schemas.microsoft.com/office/powerpoint/2010/main" val="92579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Attendee Registration Update</a:t>
            </a:r>
          </a:p>
        </p:txBody>
      </p:sp>
      <p:sp>
        <p:nvSpPr>
          <p:cNvPr id="3" name="Content Placeholder 2"/>
          <p:cNvSpPr>
            <a:spLocks noGrp="1"/>
          </p:cNvSpPr>
          <p:nvPr>
            <p:ph idx="1"/>
          </p:nvPr>
        </p:nvSpPr>
        <p:spPr>
          <a:xfrm>
            <a:off x="2572278" y="1612556"/>
            <a:ext cx="7785379" cy="3827191"/>
          </a:xfrm>
        </p:spPr>
        <p:txBody>
          <a:bodyPr>
            <a:normAutofit/>
          </a:bodyPr>
          <a:lstStyle/>
          <a:p>
            <a:r>
              <a:rPr lang="en-US" dirty="0"/>
              <a:t>To date we have 2,995 paid attendee registrations </a:t>
            </a:r>
          </a:p>
          <a:p>
            <a:r>
              <a:rPr lang="en-US" dirty="0"/>
              <a:t>This is inline with where NCE was tracking for our 2023 event.</a:t>
            </a:r>
          </a:p>
          <a:p>
            <a:r>
              <a:rPr lang="en-US" dirty="0"/>
              <a:t>To date we have 327 confirmed exhibitors </a:t>
            </a:r>
          </a:p>
          <a:p>
            <a:r>
              <a:rPr lang="en-US" dirty="0"/>
              <a:t>Our 2024 Show Floor is SOLD OUT! </a:t>
            </a:r>
          </a:p>
        </p:txBody>
      </p:sp>
    </p:spTree>
    <p:extLst>
      <p:ext uri="{BB962C8B-B14F-4D97-AF65-F5344CB8AC3E}">
        <p14:creationId xmlns:p14="http://schemas.microsoft.com/office/powerpoint/2010/main" val="5790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Information</a:t>
            </a:r>
          </a:p>
        </p:txBody>
      </p:sp>
      <p:sp>
        <p:nvSpPr>
          <p:cNvPr id="4" name="Content Placeholder 3"/>
          <p:cNvSpPr>
            <a:spLocks noGrp="1"/>
          </p:cNvSpPr>
          <p:nvPr>
            <p:ph idx="1"/>
          </p:nvPr>
        </p:nvSpPr>
        <p:spPr>
          <a:xfrm>
            <a:off x="2572278" y="1612556"/>
            <a:ext cx="8601857" cy="3463297"/>
          </a:xfrm>
        </p:spPr>
        <p:txBody>
          <a:bodyPr>
            <a:normAutofit/>
          </a:bodyPr>
          <a:lstStyle/>
          <a:p>
            <a:r>
              <a:rPr lang="en-US" dirty="0"/>
              <a:t>Make your hotel reservations at the official National Conference on Education hotels, all within walking distance of the convention center.</a:t>
            </a:r>
          </a:p>
          <a:p>
            <a:r>
              <a:rPr lang="en-US" dirty="0"/>
              <a:t>NCE 2024 Headquarter Hotel:</a:t>
            </a:r>
          </a:p>
          <a:p>
            <a:pPr lvl="1"/>
            <a:r>
              <a:rPr lang="en-US" sz="2400" dirty="0"/>
              <a:t>Marriott Marquis San Diego Marina </a:t>
            </a:r>
          </a:p>
          <a:p>
            <a:pPr marL="457200" lvl="1" indent="0">
              <a:buNone/>
            </a:pPr>
            <a:r>
              <a:rPr lang="en-US" sz="2400" dirty="0"/>
              <a:t>     333 W Harbor Dr, San Diego, CA 92101</a:t>
            </a:r>
          </a:p>
          <a:p>
            <a:r>
              <a:rPr lang="en-US" dirty="0"/>
              <a:t>Please visit: </a:t>
            </a:r>
            <a:r>
              <a:rPr lang="en-US" u="sng" dirty="0">
                <a:hlinkClick r:id="rId2"/>
              </a:rPr>
              <a:t>https://hsg.cmrus.com/aasa2024/GP/EXHB/Housing/Reservation</a:t>
            </a:r>
            <a:r>
              <a:rPr lang="en-US" u="sng" dirty="0"/>
              <a:t> </a:t>
            </a:r>
            <a:endParaRPr lang="en-US" dirty="0"/>
          </a:p>
        </p:txBody>
      </p:sp>
    </p:spTree>
    <p:extLst>
      <p:ext uri="{BB962C8B-B14F-4D97-AF65-F5344CB8AC3E}">
        <p14:creationId xmlns:p14="http://schemas.microsoft.com/office/powerpoint/2010/main" val="344028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Highlights</a:t>
            </a:r>
          </a:p>
        </p:txBody>
      </p:sp>
      <p:sp>
        <p:nvSpPr>
          <p:cNvPr id="3" name="Content Placeholder 2"/>
          <p:cNvSpPr>
            <a:spLocks noGrp="1"/>
          </p:cNvSpPr>
          <p:nvPr>
            <p:ph idx="1"/>
          </p:nvPr>
        </p:nvSpPr>
        <p:spPr>
          <a:xfrm>
            <a:off x="2572279" y="1687199"/>
            <a:ext cx="7527310" cy="4396358"/>
          </a:xfrm>
        </p:spPr>
        <p:txBody>
          <a:bodyPr>
            <a:normAutofit fontScale="92500" lnSpcReduction="10000"/>
          </a:bodyPr>
          <a:lstStyle/>
          <a:p>
            <a:r>
              <a:rPr lang="en-US" sz="2000" b="1" dirty="0"/>
              <a:t>Exhibitor Move In </a:t>
            </a:r>
          </a:p>
          <a:p>
            <a:pPr marL="0" indent="0">
              <a:buNone/>
            </a:pPr>
            <a:r>
              <a:rPr lang="en-US" sz="2000" dirty="0"/>
              <a:t>	Wednesday, February 14, 2024 – 8:00AM-5:00PM </a:t>
            </a:r>
          </a:p>
          <a:p>
            <a:pPr marL="0" indent="0">
              <a:buNone/>
            </a:pPr>
            <a:r>
              <a:rPr lang="en-US" sz="1500" dirty="0"/>
              <a:t> 	</a:t>
            </a:r>
            <a:r>
              <a:rPr lang="en-US" sz="1500" i="1" dirty="0"/>
              <a:t>*all exhibits must be set up by 5:00PM Wednesday, February 14</a:t>
            </a:r>
          </a:p>
          <a:p>
            <a:pPr marL="0" indent="0">
              <a:buNone/>
            </a:pPr>
            <a:endParaRPr lang="en-US" dirty="0"/>
          </a:p>
          <a:p>
            <a:r>
              <a:rPr lang="en-US" sz="2000" b="1" dirty="0"/>
              <a:t>Exhibit Hall Hours </a:t>
            </a:r>
          </a:p>
          <a:p>
            <a:pPr marL="0" indent="0">
              <a:buNone/>
            </a:pPr>
            <a:r>
              <a:rPr lang="en-US" sz="2000" dirty="0"/>
              <a:t>	Thursday, February 15, 2024 – 7:30AM-3:30PM</a:t>
            </a:r>
          </a:p>
          <a:p>
            <a:pPr marL="0" indent="0">
              <a:buNone/>
            </a:pPr>
            <a:r>
              <a:rPr lang="en-US" sz="2000" dirty="0"/>
              <a:t>	Friday, February 16, 2024 – 11:00AM-2:30PM </a:t>
            </a:r>
          </a:p>
          <a:p>
            <a:pPr marL="0" indent="0">
              <a:buNone/>
            </a:pPr>
            <a:endParaRPr lang="en-US" dirty="0"/>
          </a:p>
          <a:p>
            <a:r>
              <a:rPr lang="en-US" sz="2000" b="1" dirty="0"/>
              <a:t>Exhibitor Move Out</a:t>
            </a:r>
          </a:p>
          <a:p>
            <a:pPr marL="0" indent="0">
              <a:buNone/>
            </a:pPr>
            <a:r>
              <a:rPr lang="en-US" sz="2000" dirty="0"/>
              <a:t>	Friday, February 16, 2024 – 2:30PM-6:00PM </a:t>
            </a:r>
          </a:p>
          <a:p>
            <a:pPr marL="0" indent="0">
              <a:buNone/>
            </a:pPr>
            <a:r>
              <a:rPr lang="en-US" sz="1600" i="1" dirty="0"/>
              <a:t>	*all exhibits must be moved out by 6:00PM Friday, February 16</a:t>
            </a:r>
          </a:p>
        </p:txBody>
      </p:sp>
    </p:spTree>
    <p:extLst>
      <p:ext uri="{BB962C8B-B14F-4D97-AF65-F5344CB8AC3E}">
        <p14:creationId xmlns:p14="http://schemas.microsoft.com/office/powerpoint/2010/main" val="337130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44611"/>
            <a:ext cx="9296447" cy="895865"/>
          </a:xfrm>
        </p:spPr>
        <p:txBody>
          <a:bodyPr>
            <a:normAutofit fontScale="90000"/>
          </a:bodyPr>
          <a:lstStyle/>
          <a:p>
            <a:r>
              <a:rPr lang="en-US" dirty="0"/>
              <a:t>Event Highlights on the Exhibit Hall Floor </a:t>
            </a:r>
          </a:p>
        </p:txBody>
      </p:sp>
      <p:sp>
        <p:nvSpPr>
          <p:cNvPr id="3" name="Content Placeholder 2"/>
          <p:cNvSpPr>
            <a:spLocks noGrp="1"/>
          </p:cNvSpPr>
          <p:nvPr>
            <p:ph idx="1"/>
          </p:nvPr>
        </p:nvSpPr>
        <p:spPr>
          <a:xfrm>
            <a:off x="2572279" y="1612556"/>
            <a:ext cx="4892211" cy="4498995"/>
          </a:xfrm>
        </p:spPr>
        <p:txBody>
          <a:bodyPr>
            <a:normAutofit/>
          </a:bodyPr>
          <a:lstStyle/>
          <a:p>
            <a:r>
              <a:rPr lang="en-US" sz="1800" dirty="0"/>
              <a:t>Social Media Lounge – (Booth 1422) </a:t>
            </a:r>
          </a:p>
          <a:p>
            <a:pPr lvl="1"/>
            <a:r>
              <a:rPr lang="en-US" sz="1800" dirty="0"/>
              <a:t>Sessions, training and interactions with education leaders who leading the way on social media. </a:t>
            </a:r>
          </a:p>
          <a:p>
            <a:r>
              <a:rPr lang="en-US" sz="1800" dirty="0"/>
              <a:t>Roundtable Sessions – (Booth 1354)</a:t>
            </a:r>
          </a:p>
          <a:p>
            <a:pPr lvl="1"/>
            <a:r>
              <a:rPr lang="en-US" sz="1800" dirty="0"/>
              <a:t>Interactive (1) hour sessions for hands on conversations on key topics for superintendents  </a:t>
            </a:r>
          </a:p>
          <a:p>
            <a:r>
              <a:rPr lang="en-US" sz="1800" dirty="0"/>
              <a:t>Health &amp; Wellness Center – (Booth 737) </a:t>
            </a:r>
          </a:p>
          <a:p>
            <a:pPr lvl="1"/>
            <a:r>
              <a:rPr lang="en-US" sz="1800" dirty="0"/>
              <a:t>Relax &amp; Re-Charge by visiting the dog petting lounge, personal massages, electric bike smoothies or enjoy snacks &amp; refreshments </a:t>
            </a:r>
          </a:p>
        </p:txBody>
      </p:sp>
      <p:sp>
        <p:nvSpPr>
          <p:cNvPr id="4" name="Content Placeholder 2">
            <a:extLst>
              <a:ext uri="{FF2B5EF4-FFF2-40B4-BE49-F238E27FC236}">
                <a16:creationId xmlns:a16="http://schemas.microsoft.com/office/drawing/2014/main" id="{BF2A0406-9DF7-2A4E-3559-890665662202}"/>
              </a:ext>
            </a:extLst>
          </p:cNvPr>
          <p:cNvSpPr txBox="1">
            <a:spLocks/>
          </p:cNvSpPr>
          <p:nvPr/>
        </p:nvSpPr>
        <p:spPr>
          <a:xfrm>
            <a:off x="7220502" y="1540476"/>
            <a:ext cx="4348066" cy="270587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Arial Narrow" panose="020B0606020202030204" pitchFamily="34" charset="0"/>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Arial Narrow" panose="020B0606020202030204" pitchFamily="34" charset="0"/>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Arial Narrow" panose="020B0606020202030204" pitchFamily="34" charset="0"/>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Arial Narrow" panose="020B0606020202030204" pitchFamily="34" charset="0"/>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Arial Narrow" panose="020B0606020202030204" pitchFamily="34" charset="0"/>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1800" dirty="0"/>
              <a:t>Knowledge Exchange Theatre – (Booth 654) </a:t>
            </a:r>
          </a:p>
          <a:p>
            <a:pPr lvl="1"/>
            <a:r>
              <a:rPr lang="en-US" sz="1800" dirty="0"/>
              <a:t>Sessions featured on the floor for critical topics in the public education field. </a:t>
            </a:r>
          </a:p>
          <a:p>
            <a:r>
              <a:rPr lang="en-US" sz="1800" dirty="0"/>
              <a:t>School Safety &amp; Security Lab – (Booth 1435) </a:t>
            </a:r>
          </a:p>
          <a:p>
            <a:pPr lvl="1"/>
            <a:r>
              <a:rPr lang="en-US" sz="1800" dirty="0"/>
              <a:t>New this year! Stop by to learn more about safety &amp; security in schools. </a:t>
            </a:r>
          </a:p>
        </p:txBody>
      </p:sp>
    </p:spTree>
    <p:extLst>
      <p:ext uri="{BB962C8B-B14F-4D97-AF65-F5344CB8AC3E}">
        <p14:creationId xmlns:p14="http://schemas.microsoft.com/office/powerpoint/2010/main" val="2452562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NCE 2024">
      <a:dk1>
        <a:sysClr val="windowText" lastClr="000000"/>
      </a:dk1>
      <a:lt1>
        <a:sysClr val="window" lastClr="FFFFFF"/>
      </a:lt1>
      <a:dk2>
        <a:srgbClr val="44546A"/>
      </a:dk2>
      <a:lt2>
        <a:srgbClr val="E7E6E6"/>
      </a:lt2>
      <a:accent1>
        <a:srgbClr val="00AEEE"/>
      </a:accent1>
      <a:accent2>
        <a:srgbClr val="C8148C"/>
      </a:accent2>
      <a:accent3>
        <a:srgbClr val="A5A5A5"/>
      </a:accent3>
      <a:accent4>
        <a:srgbClr val="EAD239"/>
      </a:accent4>
      <a:accent5>
        <a:srgbClr val="4472C4"/>
      </a:accent5>
      <a:accent6>
        <a:srgbClr val="70AD47"/>
      </a:accent6>
      <a:hlink>
        <a:srgbClr val="0563C1"/>
      </a:hlink>
      <a:folHlink>
        <a:srgbClr val="954F7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33484</TotalTime>
  <Words>2021</Words>
  <Application>Microsoft Office PowerPoint</Application>
  <PresentationFormat>Widescreen</PresentationFormat>
  <Paragraphs>182</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Narrow</vt:lpstr>
      <vt:lpstr>Calibri</vt:lpstr>
      <vt:lpstr>Corbel</vt:lpstr>
      <vt:lpstr>Slack-Lato</vt:lpstr>
      <vt:lpstr>Parallax</vt:lpstr>
      <vt:lpstr>AASA NCE 2024</vt:lpstr>
      <vt:lpstr>Webinar Housekeeping Tips</vt:lpstr>
      <vt:lpstr>Agenda</vt:lpstr>
      <vt:lpstr>Dates &amp; Location</vt:lpstr>
      <vt:lpstr>Registration</vt:lpstr>
      <vt:lpstr>Attendee Registration Update</vt:lpstr>
      <vt:lpstr>Hotel Information</vt:lpstr>
      <vt:lpstr>Schedule Highlights</vt:lpstr>
      <vt:lpstr>Event Highlights on the Exhibit Hall Floor </vt:lpstr>
      <vt:lpstr>School of the Future</vt:lpstr>
      <vt:lpstr>Exhibitor Lounge</vt:lpstr>
      <vt:lpstr>Shipping Details – Advanced Warehouse</vt:lpstr>
      <vt:lpstr>Shipping Details – Direct to Show Site</vt:lpstr>
      <vt:lpstr>What’s Included in My Booth?</vt:lpstr>
      <vt:lpstr>What’s NOT Included in My Booth?</vt:lpstr>
      <vt:lpstr>How do I Place Orders for my Booth? </vt:lpstr>
      <vt:lpstr>Booth Donations</vt:lpstr>
      <vt:lpstr>WiFi Onsite &amp; Mobile App</vt:lpstr>
      <vt:lpstr>Marketing Toolkit </vt:lpstr>
      <vt:lpstr>2025 Booth Sales</vt:lpstr>
      <vt:lpstr>How to Appeal to NCE Attendees</vt:lpstr>
      <vt:lpstr>How to Appeal to NCE Attendees</vt:lpstr>
      <vt:lpstr>How to Appeal to NCE Attendees</vt:lpstr>
      <vt:lpstr>How to Appeal to NCE Attendees</vt:lpstr>
      <vt:lpstr>How to Appeal to NCE Attendees</vt:lpstr>
      <vt:lpstr>Q&amp;A</vt:lpstr>
    </vt:vector>
  </TitlesOfParts>
  <Company>SmithBucklin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AASA NCE</dc:title>
  <dc:creator>Redmond, Hannah</dc:creator>
  <cp:lastModifiedBy>Kwasniak, Kelsey</cp:lastModifiedBy>
  <cp:revision>43</cp:revision>
  <dcterms:created xsi:type="dcterms:W3CDTF">2022-11-29T22:15:30Z</dcterms:created>
  <dcterms:modified xsi:type="dcterms:W3CDTF">2024-01-11T16:13:52Z</dcterms:modified>
</cp:coreProperties>
</file>